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56" r:id="rId2"/>
    <p:sldId id="350" r:id="rId3"/>
    <p:sldId id="355" r:id="rId4"/>
    <p:sldId id="356" r:id="rId5"/>
    <p:sldId id="357" r:id="rId6"/>
    <p:sldId id="358" r:id="rId7"/>
    <p:sldId id="359" r:id="rId8"/>
    <p:sldId id="360" r:id="rId9"/>
    <p:sldId id="361" r:id="rId10"/>
    <p:sldId id="362" r:id="rId11"/>
    <p:sldId id="363" r:id="rId12"/>
    <p:sldId id="364" r:id="rId13"/>
    <p:sldId id="365" r:id="rId14"/>
    <p:sldId id="366" r:id="rId15"/>
    <p:sldId id="367" r:id="rId16"/>
    <p:sldId id="368" r:id="rId17"/>
    <p:sldId id="369" r:id="rId18"/>
    <p:sldId id="370" r:id="rId19"/>
    <p:sldId id="371" r:id="rId20"/>
    <p:sldId id="372" r:id="rId21"/>
    <p:sldId id="373" r:id="rId22"/>
    <p:sldId id="374" r:id="rId23"/>
    <p:sldId id="375" r:id="rId24"/>
    <p:sldId id="376" r:id="rId25"/>
    <p:sldId id="377" r:id="rId26"/>
    <p:sldId id="378" r:id="rId27"/>
    <p:sldId id="379" r:id="rId28"/>
    <p:sldId id="349" r:id="rId29"/>
    <p:sldId id="31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987324-FABD-43C5-B1C7-DE81BA16763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76E8C61-F03B-407C-8564-48479C1DB05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2D0526-3E0B-4097-AF92-54389819E7E0}" type="datetimeFigureOut">
              <a:rPr lang="en-US" smtClean="0"/>
              <a:t>8/5/2020</a:t>
            </a:fld>
            <a:endParaRPr lang="en-US"/>
          </a:p>
        </p:txBody>
      </p:sp>
      <p:sp>
        <p:nvSpPr>
          <p:cNvPr id="4" name="Footer Placeholder 3">
            <a:extLst>
              <a:ext uri="{FF2B5EF4-FFF2-40B4-BE49-F238E27FC236}">
                <a16:creationId xmlns:a16="http://schemas.microsoft.com/office/drawing/2014/main" id="{D4FAC393-EF6A-4CF4-937A-3D8123EE5CF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D3839B4-9FED-4203-BF77-10D63392581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AABAED4-5226-41A7-BABB-BD4D1FBD1105}" type="slidenum">
              <a:rPr lang="en-US" smtClean="0"/>
              <a:t>‹#›</a:t>
            </a:fld>
            <a:endParaRPr lang="en-US"/>
          </a:p>
        </p:txBody>
      </p:sp>
    </p:spTree>
    <p:extLst>
      <p:ext uri="{BB962C8B-B14F-4D97-AF65-F5344CB8AC3E}">
        <p14:creationId xmlns:p14="http://schemas.microsoft.com/office/powerpoint/2010/main" val="26985070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BB292A-3576-404B-9A44-4EDDFD551139}" type="datetimeFigureOut">
              <a:rPr lang="en-US" smtClean="0"/>
              <a:t>8/5/2020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78302E-E18A-471D-AEE1-A9AE66957EAD}" type="slidenum">
              <a:rPr lang="en-US" smtClean="0"/>
              <a:t>‹#›</a:t>
            </a:fld>
            <a:endParaRPr lang="en-US"/>
          </a:p>
        </p:txBody>
      </p:sp>
    </p:spTree>
    <p:extLst>
      <p:ext uri="{BB962C8B-B14F-4D97-AF65-F5344CB8AC3E}">
        <p14:creationId xmlns:p14="http://schemas.microsoft.com/office/powerpoint/2010/main" val="417283013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9783863-CD3D-4EB6-9671-092132FE2C47}" type="slidenum">
              <a:rPr lang="en-US" smtClean="0"/>
              <a:pPr fontAlgn="base">
                <a:spcBef>
                  <a:spcPct val="0"/>
                </a:spcBef>
                <a:spcAft>
                  <a:spcPct val="0"/>
                </a:spcAft>
                <a:defRPr/>
              </a:pPr>
              <a:t>2</a:t>
            </a:fld>
            <a:endParaRPr lang="en-US" dirty="0"/>
          </a:p>
        </p:txBody>
      </p:sp>
      <p:sp>
        <p:nvSpPr>
          <p:cNvPr id="45059" name="Rectangle 2"/>
          <p:cNvSpPr>
            <a:spLocks noGrp="1" noRot="1" noChangeAspect="1" noChangeArrowheads="1" noTextEdit="1"/>
          </p:cNvSpPr>
          <p:nvPr>
            <p:ph type="sldImg"/>
          </p:nvPr>
        </p:nvSpPr>
        <p:spPr bwMode="auto">
          <a:xfrm>
            <a:off x="458788" y="719138"/>
            <a:ext cx="6399212" cy="3600450"/>
          </a:xfrm>
          <a:noFill/>
          <a:ln>
            <a:solidFill>
              <a:srgbClr val="000000"/>
            </a:solidFill>
            <a:miter lim="800000"/>
            <a:headEnd/>
            <a:tailEnd/>
          </a:ln>
        </p:spPr>
      </p:sp>
      <p:sp>
        <p:nvSpPr>
          <p:cNvPr id="450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2209930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AAAADBF-6C72-41C6-AB3E-295D1B1A230F}" type="slidenum">
              <a:rPr lang="en-US" smtClean="0"/>
              <a:pPr>
                <a:defRPr/>
              </a:pPr>
              <a:t>28</a:t>
            </a:fld>
            <a:endParaRPr lang="en-US"/>
          </a:p>
        </p:txBody>
      </p:sp>
    </p:spTree>
    <p:extLst>
      <p:ext uri="{BB962C8B-B14F-4D97-AF65-F5344CB8AC3E}">
        <p14:creationId xmlns:p14="http://schemas.microsoft.com/office/powerpoint/2010/main" val="27035243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8E70977-AF27-446A-A113-FBF22BF2A798}"/>
              </a:ext>
            </a:extLst>
          </p:cNvPr>
          <p:cNvSpPr/>
          <p:nvPr userDrawn="1"/>
        </p:nvSpPr>
        <p:spPr>
          <a:xfrm>
            <a:off x="1" y="0"/>
            <a:ext cx="57912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Slide Number Placeholder 5">
            <a:extLst>
              <a:ext uri="{FF2B5EF4-FFF2-40B4-BE49-F238E27FC236}">
                <a16:creationId xmlns:a16="http://schemas.microsoft.com/office/drawing/2014/main" id="{F26B9615-649C-4782-BDBD-324FEE1B16A7}"/>
              </a:ext>
            </a:extLst>
          </p:cNvPr>
          <p:cNvSpPr txBox="1">
            <a:spLocks/>
          </p:cNvSpPr>
          <p:nvPr userDrawn="1"/>
        </p:nvSpPr>
        <p:spPr>
          <a:xfrm>
            <a:off x="6457950" y="320676"/>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94AB787-B93E-214C-A45A-67D7EDADB429}" type="slidenum">
              <a:rPr lang="en-US" smtClean="0"/>
              <a:pPr/>
              <a:t>‹#›</a:t>
            </a:fld>
            <a:endParaRPr lang="en-US" dirty="0"/>
          </a:p>
        </p:txBody>
      </p:sp>
      <p:sp>
        <p:nvSpPr>
          <p:cNvPr id="14" name="Title 1">
            <a:extLst>
              <a:ext uri="{FF2B5EF4-FFF2-40B4-BE49-F238E27FC236}">
                <a16:creationId xmlns:a16="http://schemas.microsoft.com/office/drawing/2014/main" id="{86DE6AA5-A07A-4567-8554-DD3C588ACEFD}"/>
              </a:ext>
            </a:extLst>
          </p:cNvPr>
          <p:cNvSpPr>
            <a:spLocks noGrp="1"/>
          </p:cNvSpPr>
          <p:nvPr>
            <p:ph type="ctrTitle" hasCustomPrompt="1"/>
          </p:nvPr>
        </p:nvSpPr>
        <p:spPr>
          <a:xfrm>
            <a:off x="683855" y="4220306"/>
            <a:ext cx="11406619" cy="967154"/>
          </a:xfrm>
        </p:spPr>
        <p:txBody>
          <a:bodyPr anchor="t">
            <a:normAutofit/>
          </a:bodyPr>
          <a:lstStyle>
            <a:lvl1pPr algn="l">
              <a:defRPr sz="3600" b="0" i="0" cap="all" baseline="0">
                <a:solidFill>
                  <a:srgbClr val="7F7F7F"/>
                </a:solidFill>
                <a:latin typeface="Gill Sans" panose="020B0502020104020203" pitchFamily="34" charset="-79"/>
                <a:ea typeface="Verdana" panose="020B0604030504040204" pitchFamily="34" charset="0"/>
                <a:cs typeface="Gill Sans" panose="020B0502020104020203" pitchFamily="34" charset="-79"/>
              </a:defRPr>
            </a:lvl1pPr>
          </a:lstStyle>
          <a:p>
            <a:r>
              <a:rPr lang="en-US" dirty="0"/>
              <a:t>CLICK TO EDIT MASTER TITLE STYLE</a:t>
            </a:r>
          </a:p>
        </p:txBody>
      </p:sp>
      <p:pic>
        <p:nvPicPr>
          <p:cNvPr id="4" name="Picture 3">
            <a:extLst>
              <a:ext uri="{FF2B5EF4-FFF2-40B4-BE49-F238E27FC236}">
                <a16:creationId xmlns:a16="http://schemas.microsoft.com/office/drawing/2014/main" id="{5F1BEAA9-C414-4E60-987A-764F3018901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554" y="5463141"/>
            <a:ext cx="4189724" cy="955989"/>
          </a:xfrm>
          <a:prstGeom prst="rect">
            <a:avLst/>
          </a:prstGeom>
        </p:spPr>
      </p:pic>
      <p:pic>
        <p:nvPicPr>
          <p:cNvPr id="3" name="Picture 2">
            <a:extLst>
              <a:ext uri="{FF2B5EF4-FFF2-40B4-BE49-F238E27FC236}">
                <a16:creationId xmlns:a16="http://schemas.microsoft.com/office/drawing/2014/main" id="{0D98AA1A-9F64-4902-B0C2-8BE791FEEA7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9121" y="0"/>
            <a:ext cx="11613549" cy="4017818"/>
          </a:xfrm>
          <a:prstGeom prst="rect">
            <a:avLst/>
          </a:prstGeom>
        </p:spPr>
      </p:pic>
      <p:sp>
        <p:nvSpPr>
          <p:cNvPr id="9" name="TextBox 8">
            <a:extLst>
              <a:ext uri="{FF2B5EF4-FFF2-40B4-BE49-F238E27FC236}">
                <a16:creationId xmlns:a16="http://schemas.microsoft.com/office/drawing/2014/main" id="{34D2BAC2-6015-4DB4-8930-694DF59DBD30}"/>
              </a:ext>
            </a:extLst>
          </p:cNvPr>
          <p:cNvSpPr txBox="1"/>
          <p:nvPr userDrawn="1"/>
        </p:nvSpPr>
        <p:spPr>
          <a:xfrm rot="16200000">
            <a:off x="-3047256" y="3229989"/>
            <a:ext cx="6636119" cy="338554"/>
          </a:xfrm>
          <a:prstGeom prst="rect">
            <a:avLst/>
          </a:prstGeom>
          <a:noFill/>
        </p:spPr>
        <p:txBody>
          <a:bodyPr wrap="square" rtlCol="0">
            <a:spAutoFit/>
          </a:bodyPr>
          <a:lstStyle/>
          <a:p>
            <a:r>
              <a:rPr lang="en-US" sz="1600" dirty="0">
                <a:solidFill>
                  <a:schemeClr val="bg1"/>
                </a:solidFill>
                <a:latin typeface="Segoe UI" panose="020B0502040204020203" pitchFamily="34" charset="0"/>
                <a:ea typeface="Segoe UI" panose="020B0502040204020203" pitchFamily="34" charset="0"/>
                <a:cs typeface="Segoe UI" panose="020B0502040204020203" pitchFamily="34" charset="0"/>
              </a:rPr>
              <a:t>Points </a:t>
            </a:r>
            <a:r>
              <a:rPr lang="en-US" sz="1600" dirty="0" err="1">
                <a:solidFill>
                  <a:schemeClr val="bg1"/>
                </a:solidFill>
                <a:latin typeface="Segoe UI" panose="020B0502040204020203" pitchFamily="34" charset="0"/>
                <a:ea typeface="Segoe UI" panose="020B0502040204020203" pitchFamily="34" charset="0"/>
                <a:cs typeface="Segoe UI" panose="020B0502040204020203" pitchFamily="34" charset="0"/>
              </a:rPr>
              <a:t>saillants</a:t>
            </a:r>
            <a:r>
              <a:rPr lang="en-US" sz="1600" dirty="0">
                <a:solidFill>
                  <a:schemeClr val="bg1"/>
                </a:solidFill>
                <a:latin typeface="Segoe UI" panose="020B0502040204020203" pitchFamily="34" charset="0"/>
                <a:ea typeface="Segoe UI" panose="020B0502040204020203" pitchFamily="34" charset="0"/>
                <a:cs typeface="Segoe UI" panose="020B0502040204020203" pitchFamily="34" charset="0"/>
              </a:rPr>
              <a:t> – Mars  2019</a:t>
            </a:r>
          </a:p>
        </p:txBody>
      </p:sp>
      <p:pic>
        <p:nvPicPr>
          <p:cNvPr id="11" name="Picture 10">
            <a:extLst>
              <a:ext uri="{FF2B5EF4-FFF2-40B4-BE49-F238E27FC236}">
                <a16:creationId xmlns:a16="http://schemas.microsoft.com/office/drawing/2014/main" id="{B9304F6B-1BBD-494E-8877-67C71FF9CA2F}"/>
              </a:ext>
            </a:extLst>
          </p:cNvPr>
          <p:cNvPicPr>
            <a:picLocks noChangeAspect="1"/>
          </p:cNvPicPr>
          <p:nvPr userDrawn="1"/>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468752" y="5566251"/>
            <a:ext cx="3931920" cy="756999"/>
          </a:xfrm>
          <a:prstGeom prst="rect">
            <a:avLst/>
          </a:prstGeom>
        </p:spPr>
      </p:pic>
    </p:spTree>
    <p:extLst>
      <p:ext uri="{BB962C8B-B14F-4D97-AF65-F5344CB8AC3E}">
        <p14:creationId xmlns:p14="http://schemas.microsoft.com/office/powerpoint/2010/main" val="1039140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BFC58DC8-33DA-4BAB-8E23-711CA1AA76F8}"/>
              </a:ext>
            </a:extLst>
          </p:cNvPr>
          <p:cNvSpPr txBox="1"/>
          <p:nvPr userDrawn="1"/>
        </p:nvSpPr>
        <p:spPr>
          <a:xfrm>
            <a:off x="745147" y="6450575"/>
            <a:ext cx="4282006" cy="307777"/>
          </a:xfrm>
          <a:prstGeom prst="rect">
            <a:avLst/>
          </a:prstGeom>
          <a:noFill/>
        </p:spPr>
        <p:txBody>
          <a:bodyPr wrap="none" rtlCol="0">
            <a:spAutoFit/>
          </a:bodyPr>
          <a:lstStyle/>
          <a:p>
            <a:pPr algn="l"/>
            <a:r>
              <a:rPr lang="en-US" sz="1400" b="0" i="0" dirty="0">
                <a:solidFill>
                  <a:srgbClr val="7F7F7F"/>
                </a:solidFill>
                <a:latin typeface="Segoe Pro" panose="020B0502040504020203" pitchFamily="34" charset="0"/>
              </a:rPr>
              <a:t>Alliance </a:t>
            </a:r>
            <a:r>
              <a:rPr lang="en-US" sz="1400" b="0" i="0" dirty="0" err="1">
                <a:solidFill>
                  <a:srgbClr val="7F7F7F"/>
                </a:solidFill>
                <a:latin typeface="Segoe Pro" panose="020B0502040504020203" pitchFamily="34" charset="0"/>
              </a:rPr>
              <a:t>canadienne</a:t>
            </a:r>
            <a:r>
              <a:rPr lang="en-US" sz="1400" b="0" i="0" dirty="0">
                <a:solidFill>
                  <a:srgbClr val="7F7F7F"/>
                </a:solidFill>
                <a:latin typeface="Segoe Pro" panose="020B0502040504020203" pitchFamily="34" charset="0"/>
              </a:rPr>
              <a:t> pour la recherche sur le cancer </a:t>
            </a:r>
            <a:endParaRPr lang="en-US" sz="1400" b="1" i="0" dirty="0">
              <a:solidFill>
                <a:srgbClr val="7F7F7F"/>
              </a:solidFill>
              <a:latin typeface="Segoe Pro" panose="020B0502040504020203" pitchFamily="34" charset="0"/>
            </a:endParaRPr>
          </a:p>
        </p:txBody>
      </p:sp>
      <p:sp>
        <p:nvSpPr>
          <p:cNvPr id="7" name="Rectangle 6">
            <a:extLst>
              <a:ext uri="{FF2B5EF4-FFF2-40B4-BE49-F238E27FC236}">
                <a16:creationId xmlns:a16="http://schemas.microsoft.com/office/drawing/2014/main" id="{72A67F2B-6976-4628-8017-464CB08CF756}"/>
              </a:ext>
            </a:extLst>
          </p:cNvPr>
          <p:cNvSpPr/>
          <p:nvPr userDrawn="1"/>
        </p:nvSpPr>
        <p:spPr>
          <a:xfrm>
            <a:off x="1" y="0"/>
            <a:ext cx="57912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Content Placeholder 2">
            <a:extLst>
              <a:ext uri="{FF2B5EF4-FFF2-40B4-BE49-F238E27FC236}">
                <a16:creationId xmlns:a16="http://schemas.microsoft.com/office/drawing/2014/main" id="{61F736EB-4C2C-4739-8A8C-F336E8E97E4E}"/>
              </a:ext>
            </a:extLst>
          </p:cNvPr>
          <p:cNvSpPr>
            <a:spLocks noGrp="1"/>
          </p:cNvSpPr>
          <p:nvPr>
            <p:ph idx="1"/>
          </p:nvPr>
        </p:nvSpPr>
        <p:spPr>
          <a:xfrm>
            <a:off x="745147" y="1833130"/>
            <a:ext cx="11089299" cy="4547804"/>
          </a:xfrm>
        </p:spPr>
        <p:txBody>
          <a:bodyPr/>
          <a:lstStyle>
            <a:lvl1pPr marL="342900" indent="-342900">
              <a:lnSpc>
                <a:spcPct val="100000"/>
              </a:lnSpc>
              <a:spcAft>
                <a:spcPts val="600"/>
              </a:spcAft>
              <a:buClr>
                <a:schemeClr val="accent2"/>
              </a:buClr>
              <a:buFont typeface="Wingdings" pitchFamily="2" charset="2"/>
              <a:buChar char="§"/>
              <a:defRPr>
                <a:latin typeface="Segoe UI" panose="020B0502040204020203" pitchFamily="34" charset="0"/>
                <a:ea typeface="Segoe UI" panose="020B0502040204020203" pitchFamily="34" charset="0"/>
                <a:cs typeface="Segoe UI" panose="020B0502040204020203" pitchFamily="34" charset="0"/>
              </a:defRPr>
            </a:lvl1pPr>
            <a:lvl2pPr marL="800100" indent="-342900">
              <a:lnSpc>
                <a:spcPct val="100000"/>
              </a:lnSpc>
              <a:spcAft>
                <a:spcPts val="600"/>
              </a:spcAft>
              <a:buClr>
                <a:schemeClr val="accent2"/>
              </a:buClr>
              <a:buFont typeface="Wingdings" pitchFamily="2" charset="2"/>
              <a:buChar char="§"/>
              <a:defRPr>
                <a:latin typeface="Segoe UI" panose="020B0502040204020203" pitchFamily="34" charset="0"/>
                <a:ea typeface="Segoe UI" panose="020B0502040204020203" pitchFamily="34" charset="0"/>
                <a:cs typeface="Segoe UI" panose="020B0502040204020203" pitchFamily="34" charset="0"/>
              </a:defRPr>
            </a:lvl2pPr>
            <a:lvl3pPr marL="1257300" indent="-342900">
              <a:lnSpc>
                <a:spcPct val="100000"/>
              </a:lnSpc>
              <a:spcAft>
                <a:spcPts val="600"/>
              </a:spcAft>
              <a:buClr>
                <a:schemeClr val="accent2"/>
              </a:buClr>
              <a:buFont typeface="Wingdings" pitchFamily="2" charset="2"/>
              <a:buChar char="§"/>
              <a:defRPr>
                <a:latin typeface="Segoe UI" panose="020B0502040204020203" pitchFamily="34" charset="0"/>
                <a:ea typeface="Segoe UI" panose="020B0502040204020203" pitchFamily="34" charset="0"/>
                <a:cs typeface="Segoe UI" panose="020B0502040204020203" pitchFamily="34" charset="0"/>
              </a:defRPr>
            </a:lvl3pPr>
            <a:lvl4pPr marL="1714500" indent="-342900">
              <a:lnSpc>
                <a:spcPct val="100000"/>
              </a:lnSpc>
              <a:spcAft>
                <a:spcPts val="600"/>
              </a:spcAft>
              <a:buClr>
                <a:schemeClr val="accent2"/>
              </a:buClr>
              <a:buFont typeface="Wingdings" pitchFamily="2" charset="2"/>
              <a:buChar char="§"/>
              <a:defRPr>
                <a:latin typeface="Segoe UI" panose="020B0502040204020203" pitchFamily="34" charset="0"/>
                <a:ea typeface="Segoe UI" panose="020B0502040204020203" pitchFamily="34" charset="0"/>
                <a:cs typeface="Segoe UI" panose="020B0502040204020203" pitchFamily="34" charset="0"/>
              </a:defRPr>
            </a:lvl4pPr>
            <a:lvl5pPr marL="2171700" indent="-342900">
              <a:lnSpc>
                <a:spcPct val="100000"/>
              </a:lnSpc>
              <a:spcAft>
                <a:spcPts val="600"/>
              </a:spcAft>
              <a:buClr>
                <a:schemeClr val="accent2"/>
              </a:buClr>
              <a:buFont typeface="Wingdings" pitchFamily="2" charset="2"/>
              <a:buChar char="§"/>
              <a:defRPr>
                <a:latin typeface="Segoe UI" panose="020B0502040204020203" pitchFamily="34" charset="0"/>
                <a:ea typeface="Segoe UI" panose="020B0502040204020203" pitchFamily="34" charset="0"/>
                <a:cs typeface="Segoe UI" panose="020B05020402040202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a:extLst>
              <a:ext uri="{FF2B5EF4-FFF2-40B4-BE49-F238E27FC236}">
                <a16:creationId xmlns:a16="http://schemas.microsoft.com/office/drawing/2014/main" id="{8289CED0-CD0D-449B-91A8-D6234B8BDC5C}"/>
              </a:ext>
            </a:extLst>
          </p:cNvPr>
          <p:cNvSpPr>
            <a:spLocks noGrp="1"/>
          </p:cNvSpPr>
          <p:nvPr>
            <p:ph type="title" hasCustomPrompt="1"/>
          </p:nvPr>
        </p:nvSpPr>
        <p:spPr>
          <a:xfrm>
            <a:off x="745147" y="685804"/>
            <a:ext cx="11065853" cy="1077685"/>
          </a:xfrm>
        </p:spPr>
        <p:txBody>
          <a:bodyPr anchor="ctr" anchorCtr="0">
            <a:normAutofit/>
          </a:bodyPr>
          <a:lstStyle>
            <a:lvl1pPr>
              <a:defRPr sz="3600" b="0" i="0" cap="all" baseline="0">
                <a:solidFill>
                  <a:srgbClr val="7F7F7F"/>
                </a:solidFill>
                <a:latin typeface="Gill Sans" panose="020B0502020104020203" pitchFamily="34" charset="-79"/>
                <a:ea typeface="Verdana" panose="020B0604030504040204" pitchFamily="34" charset="0"/>
                <a:cs typeface="Gill Sans" panose="020B0502020104020203" pitchFamily="34" charset="-79"/>
              </a:defRPr>
            </a:lvl1pPr>
          </a:lstStyle>
          <a:p>
            <a:r>
              <a:rPr lang="en-US" dirty="0"/>
              <a:t>CLICK TO EDIT MASTER TITLE STYLE</a:t>
            </a:r>
          </a:p>
        </p:txBody>
      </p:sp>
      <p:sp>
        <p:nvSpPr>
          <p:cNvPr id="14" name="Slide Number Placeholder 5">
            <a:extLst>
              <a:ext uri="{FF2B5EF4-FFF2-40B4-BE49-F238E27FC236}">
                <a16:creationId xmlns:a16="http://schemas.microsoft.com/office/drawing/2014/main" id="{84829FA9-0E44-4EEC-A0A1-9586068E8870}"/>
              </a:ext>
            </a:extLst>
          </p:cNvPr>
          <p:cNvSpPr>
            <a:spLocks noGrp="1"/>
          </p:cNvSpPr>
          <p:nvPr>
            <p:ph type="sldNum" sz="quarter" idx="4"/>
          </p:nvPr>
        </p:nvSpPr>
        <p:spPr>
          <a:xfrm>
            <a:off x="9091246" y="320679"/>
            <a:ext cx="2743200"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DB00BBA2-3E38-4CBB-8F3D-74275677F356}" type="slidenum">
              <a:rPr lang="en-US" smtClean="0"/>
              <a:pPr/>
              <a:t>‹#›</a:t>
            </a:fld>
            <a:endParaRPr lang="en-US"/>
          </a:p>
        </p:txBody>
      </p:sp>
    </p:spTree>
    <p:extLst>
      <p:ext uri="{BB962C8B-B14F-4D97-AF65-F5344CB8AC3E}">
        <p14:creationId xmlns:p14="http://schemas.microsoft.com/office/powerpoint/2010/main" val="2074483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BFC58DC8-33DA-4BAB-8E23-711CA1AA76F8}"/>
              </a:ext>
            </a:extLst>
          </p:cNvPr>
          <p:cNvSpPr txBox="1"/>
          <p:nvPr userDrawn="1"/>
        </p:nvSpPr>
        <p:spPr>
          <a:xfrm>
            <a:off x="745147" y="6450575"/>
            <a:ext cx="4282006" cy="307777"/>
          </a:xfrm>
          <a:prstGeom prst="rect">
            <a:avLst/>
          </a:prstGeom>
          <a:noFill/>
        </p:spPr>
        <p:txBody>
          <a:bodyPr wrap="none" rtlCol="0">
            <a:spAutoFit/>
          </a:bodyPr>
          <a:lstStyle/>
          <a:p>
            <a:pPr algn="l"/>
            <a:r>
              <a:rPr lang="en-US" sz="1400" b="0" i="0" dirty="0">
                <a:solidFill>
                  <a:srgbClr val="7F7F7F"/>
                </a:solidFill>
                <a:latin typeface="Segoe Pro" panose="020B0502040504020203" pitchFamily="34" charset="0"/>
              </a:rPr>
              <a:t>Alliance </a:t>
            </a:r>
            <a:r>
              <a:rPr lang="en-US" sz="1400" b="0" i="0" dirty="0" err="1">
                <a:solidFill>
                  <a:srgbClr val="7F7F7F"/>
                </a:solidFill>
                <a:latin typeface="Segoe Pro" panose="020B0502040504020203" pitchFamily="34" charset="0"/>
              </a:rPr>
              <a:t>canadienne</a:t>
            </a:r>
            <a:r>
              <a:rPr lang="en-US" sz="1400" b="0" i="0" dirty="0">
                <a:solidFill>
                  <a:srgbClr val="7F7F7F"/>
                </a:solidFill>
                <a:latin typeface="Segoe Pro" panose="020B0502040504020203" pitchFamily="34" charset="0"/>
              </a:rPr>
              <a:t> pour la recherche sur le cancer </a:t>
            </a:r>
            <a:endParaRPr lang="en-US" sz="1400" b="1" i="0" dirty="0">
              <a:solidFill>
                <a:srgbClr val="7F7F7F"/>
              </a:solidFill>
              <a:latin typeface="Segoe Pro" panose="020B0502040504020203" pitchFamily="34" charset="0"/>
            </a:endParaRPr>
          </a:p>
        </p:txBody>
      </p:sp>
      <p:sp>
        <p:nvSpPr>
          <p:cNvPr id="7" name="Rectangle 6">
            <a:extLst>
              <a:ext uri="{FF2B5EF4-FFF2-40B4-BE49-F238E27FC236}">
                <a16:creationId xmlns:a16="http://schemas.microsoft.com/office/drawing/2014/main" id="{72A67F2B-6976-4628-8017-464CB08CF756}"/>
              </a:ext>
            </a:extLst>
          </p:cNvPr>
          <p:cNvSpPr/>
          <p:nvPr userDrawn="1"/>
        </p:nvSpPr>
        <p:spPr>
          <a:xfrm>
            <a:off x="1" y="0"/>
            <a:ext cx="57912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itle 1">
            <a:extLst>
              <a:ext uri="{FF2B5EF4-FFF2-40B4-BE49-F238E27FC236}">
                <a16:creationId xmlns:a16="http://schemas.microsoft.com/office/drawing/2014/main" id="{8289CED0-CD0D-449B-91A8-D6234B8BDC5C}"/>
              </a:ext>
            </a:extLst>
          </p:cNvPr>
          <p:cNvSpPr>
            <a:spLocks noGrp="1"/>
          </p:cNvSpPr>
          <p:nvPr>
            <p:ph type="title" hasCustomPrompt="1"/>
          </p:nvPr>
        </p:nvSpPr>
        <p:spPr>
          <a:xfrm>
            <a:off x="745147" y="685804"/>
            <a:ext cx="11065853" cy="1077685"/>
          </a:xfrm>
        </p:spPr>
        <p:txBody>
          <a:bodyPr anchor="ctr" anchorCtr="0">
            <a:normAutofit/>
          </a:bodyPr>
          <a:lstStyle>
            <a:lvl1pPr>
              <a:defRPr sz="3600" b="0" i="0" cap="all" baseline="0">
                <a:solidFill>
                  <a:srgbClr val="7F7F7F"/>
                </a:solidFill>
                <a:latin typeface="Gill Sans" panose="020B0502020104020203" pitchFamily="34" charset="-79"/>
                <a:ea typeface="Verdana" panose="020B0604030504040204" pitchFamily="34" charset="0"/>
                <a:cs typeface="Gill Sans" panose="020B0502020104020203" pitchFamily="34" charset="-79"/>
              </a:defRPr>
            </a:lvl1pPr>
          </a:lstStyle>
          <a:p>
            <a:r>
              <a:rPr lang="en-US" dirty="0"/>
              <a:t>CLICK TO EDIT MASTER TITLE STYLE</a:t>
            </a:r>
          </a:p>
        </p:txBody>
      </p:sp>
      <p:sp>
        <p:nvSpPr>
          <p:cNvPr id="14" name="Slide Number Placeholder 5">
            <a:extLst>
              <a:ext uri="{FF2B5EF4-FFF2-40B4-BE49-F238E27FC236}">
                <a16:creationId xmlns:a16="http://schemas.microsoft.com/office/drawing/2014/main" id="{84829FA9-0E44-4EEC-A0A1-9586068E8870}"/>
              </a:ext>
            </a:extLst>
          </p:cNvPr>
          <p:cNvSpPr>
            <a:spLocks noGrp="1"/>
          </p:cNvSpPr>
          <p:nvPr>
            <p:ph type="sldNum" sz="quarter" idx="4"/>
          </p:nvPr>
        </p:nvSpPr>
        <p:spPr>
          <a:xfrm>
            <a:off x="9091246" y="320679"/>
            <a:ext cx="2743200"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DB00BBA2-3E38-4CBB-8F3D-74275677F356}" type="slidenum">
              <a:rPr lang="en-US" smtClean="0"/>
              <a:pPr/>
              <a:t>‹#›</a:t>
            </a:fld>
            <a:endParaRPr lang="en-US"/>
          </a:p>
        </p:txBody>
      </p:sp>
    </p:spTree>
    <p:extLst>
      <p:ext uri="{BB962C8B-B14F-4D97-AF65-F5344CB8AC3E}">
        <p14:creationId xmlns:p14="http://schemas.microsoft.com/office/powerpoint/2010/main" val="1631744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FCFAE19-FA1A-4539-9132-747CE69C88D4}"/>
              </a:ext>
            </a:extLst>
          </p:cNvPr>
          <p:cNvSpPr/>
          <p:nvPr userDrawn="1"/>
        </p:nvSpPr>
        <p:spPr>
          <a:xfrm>
            <a:off x="0" y="0"/>
            <a:ext cx="562709" cy="68667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extBox 11">
            <a:extLst>
              <a:ext uri="{FF2B5EF4-FFF2-40B4-BE49-F238E27FC236}">
                <a16:creationId xmlns:a16="http://schemas.microsoft.com/office/drawing/2014/main" id="{B5B56C3C-E35E-46A5-9DFA-1A2159284C3B}"/>
              </a:ext>
            </a:extLst>
          </p:cNvPr>
          <p:cNvSpPr txBox="1"/>
          <p:nvPr userDrawn="1"/>
        </p:nvSpPr>
        <p:spPr>
          <a:xfrm>
            <a:off x="745147" y="6450575"/>
            <a:ext cx="4282006" cy="307777"/>
          </a:xfrm>
          <a:prstGeom prst="rect">
            <a:avLst/>
          </a:prstGeom>
          <a:noFill/>
        </p:spPr>
        <p:txBody>
          <a:bodyPr wrap="none" rtlCol="0">
            <a:spAutoFit/>
          </a:bodyPr>
          <a:lstStyle/>
          <a:p>
            <a:pPr algn="l"/>
            <a:r>
              <a:rPr lang="en-US" sz="1400" b="0" i="0" dirty="0">
                <a:solidFill>
                  <a:srgbClr val="7F7F7F"/>
                </a:solidFill>
                <a:latin typeface="Segoe Pro" panose="020B0502040504020203" pitchFamily="34" charset="0"/>
              </a:rPr>
              <a:t>Alliance </a:t>
            </a:r>
            <a:r>
              <a:rPr lang="en-US" sz="1400" b="0" i="0" dirty="0" err="1">
                <a:solidFill>
                  <a:srgbClr val="7F7F7F"/>
                </a:solidFill>
                <a:latin typeface="Segoe Pro" panose="020B0502040504020203" pitchFamily="34" charset="0"/>
              </a:rPr>
              <a:t>canadienne</a:t>
            </a:r>
            <a:r>
              <a:rPr lang="en-US" sz="1400" b="0" i="0" dirty="0">
                <a:solidFill>
                  <a:srgbClr val="7F7F7F"/>
                </a:solidFill>
                <a:latin typeface="Segoe Pro" panose="020B0502040504020203" pitchFamily="34" charset="0"/>
              </a:rPr>
              <a:t> pour la recherche sur le cancer </a:t>
            </a:r>
            <a:endParaRPr lang="en-US" sz="1400" b="1" i="0" dirty="0">
              <a:solidFill>
                <a:srgbClr val="7F7F7F"/>
              </a:solidFill>
              <a:latin typeface="Segoe Pro" panose="020B0502040504020203" pitchFamily="34" charset="0"/>
            </a:endParaRPr>
          </a:p>
        </p:txBody>
      </p:sp>
      <p:sp>
        <p:nvSpPr>
          <p:cNvPr id="14" name="Slide Number Placeholder 5">
            <a:extLst>
              <a:ext uri="{FF2B5EF4-FFF2-40B4-BE49-F238E27FC236}">
                <a16:creationId xmlns:a16="http://schemas.microsoft.com/office/drawing/2014/main" id="{95AF8AF2-E7CB-4A08-9A93-ACA589AB8A78}"/>
              </a:ext>
            </a:extLst>
          </p:cNvPr>
          <p:cNvSpPr>
            <a:spLocks noGrp="1"/>
          </p:cNvSpPr>
          <p:nvPr>
            <p:ph type="sldNum" sz="quarter" idx="4"/>
          </p:nvPr>
        </p:nvSpPr>
        <p:spPr>
          <a:xfrm>
            <a:off x="9091246" y="320679"/>
            <a:ext cx="2743200"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DB00BBA2-3E38-4CBB-8F3D-74275677F356}" type="slidenum">
              <a:rPr lang="en-US" smtClean="0"/>
              <a:pPr/>
              <a:t>‹#›</a:t>
            </a:fld>
            <a:endParaRPr lang="en-US"/>
          </a:p>
        </p:txBody>
      </p:sp>
    </p:spTree>
    <p:extLst>
      <p:ext uri="{BB962C8B-B14F-4D97-AF65-F5344CB8AC3E}">
        <p14:creationId xmlns:p14="http://schemas.microsoft.com/office/powerpoint/2010/main" val="2013062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432B69-45CD-4537-9322-344A0270FD73}" type="slidenum">
              <a:rPr lang="en-US" smtClean="0"/>
              <a:pPr/>
              <a:t>‹#›</a:t>
            </a:fld>
            <a:endParaRPr lang="en-US" dirty="0"/>
          </a:p>
        </p:txBody>
      </p:sp>
    </p:spTree>
    <p:extLst>
      <p:ext uri="{BB962C8B-B14F-4D97-AF65-F5344CB8AC3E}">
        <p14:creationId xmlns:p14="http://schemas.microsoft.com/office/powerpoint/2010/main" val="35116103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84C29C-6DCE-406D-AE51-FD22A69720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CBA7ED7-92ED-46B1-9C00-51629188F1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863CE5-B638-4DDD-9ED7-BCFC2E3457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BFD78A9C-24A9-42A3-AA27-676F0B8C42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8712E81-4DE0-42FF-81CA-83AA02BA1F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00BBA2-3E38-4CBB-8F3D-74275677F356}" type="slidenum">
              <a:rPr lang="en-US" smtClean="0"/>
              <a:t>‹#›</a:t>
            </a:fld>
            <a:endParaRPr lang="en-US"/>
          </a:p>
        </p:txBody>
      </p:sp>
    </p:spTree>
    <p:extLst>
      <p:ext uri="{BB962C8B-B14F-4D97-AF65-F5344CB8AC3E}">
        <p14:creationId xmlns:p14="http://schemas.microsoft.com/office/powerpoint/2010/main" val="12037093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5" r:id="rId4"/>
    <p:sldLayoutId id="2147483659"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http://www.ccra-acrc.ca/"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mailto:info@ccra-acrc.ca" TargetMode="External"/></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3.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44C517E-D5E7-41DA-B198-897D8F639A7D}"/>
              </a:ext>
            </a:extLst>
          </p:cNvPr>
          <p:cNvSpPr>
            <a:spLocks noGrp="1"/>
          </p:cNvSpPr>
          <p:nvPr>
            <p:ph type="ctrTitle"/>
          </p:nvPr>
        </p:nvSpPr>
        <p:spPr/>
        <p:txBody>
          <a:bodyPr>
            <a:noAutofit/>
          </a:bodyPr>
          <a:lstStyle/>
          <a:p>
            <a:r>
              <a:rPr lang="fr-FR" sz="2800" dirty="0"/>
              <a:t>Investissements dans la recherche translationnelle sur le cancer au Canada de 2005 à 2016</a:t>
            </a:r>
            <a:endParaRPr lang="en-US" sz="2800" dirty="0"/>
          </a:p>
        </p:txBody>
      </p:sp>
    </p:spTree>
    <p:extLst>
      <p:ext uri="{BB962C8B-B14F-4D97-AF65-F5344CB8AC3E}">
        <p14:creationId xmlns:p14="http://schemas.microsoft.com/office/powerpoint/2010/main" val="4121575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fr-FR" dirty="0"/>
              <a:t>Pour toutes les modalités, les investissements ont fortement augmenté de 2005 à 2016, bien que chacun ait eu une structure unique en ce qui a trait au pic d’investissement.</a:t>
            </a:r>
          </a:p>
          <a:p>
            <a:r>
              <a:rPr lang="fr-FR" dirty="0"/>
              <a:t>Globalement, l’augmentation était principalement attribuable à la recherche centrée sur la phase préclinique, bien que les investissements dans la recherche clinique aient également augmenté pour toutes les modalités et aient atteint leur plus haut niveau en 2013-2016.</a:t>
            </a:r>
          </a:p>
          <a:p>
            <a:r>
              <a:rPr lang="fr-FR" dirty="0"/>
              <a:t>L’investissement le plus important quant aux initiatives majeures concernait les modalités d’intervention, une grande partie de cet investissement étant axée sur le soutien à la recherche sur les médicaments.</a:t>
            </a:r>
          </a:p>
          <a:p>
            <a:r>
              <a:rPr lang="fr-FR" dirty="0"/>
              <a:t>Bien qu’elles ne soient pas prises en compte dans les chiffres relatifs aux investissements, les </a:t>
            </a:r>
            <a:r>
              <a:rPr lang="fr-FR" dirty="0" err="1"/>
              <a:t>biobanques</a:t>
            </a:r>
            <a:r>
              <a:rPr lang="fr-FR" dirty="0"/>
              <a:t> sont essentielles pour soutenir la recherche translationnelle sur le cancer.</a:t>
            </a:r>
            <a:endParaRPr lang="en-US" dirty="0"/>
          </a:p>
        </p:txBody>
      </p:sp>
      <p:sp>
        <p:nvSpPr>
          <p:cNvPr id="2" name="Title 1"/>
          <p:cNvSpPr>
            <a:spLocks noGrp="1"/>
          </p:cNvSpPr>
          <p:nvPr>
            <p:ph type="title"/>
          </p:nvPr>
        </p:nvSpPr>
        <p:spPr/>
        <p:txBody>
          <a:bodyPr/>
          <a:lstStyle/>
          <a:p>
            <a:r>
              <a:rPr lang="en-US" dirty="0"/>
              <a:t>A2. INVESTISSEMENT GLOBAL</a:t>
            </a:r>
          </a:p>
        </p:txBody>
      </p:sp>
      <p:sp>
        <p:nvSpPr>
          <p:cNvPr id="5" name="Slide Number Placeholder 4">
            <a:extLst>
              <a:ext uri="{FF2B5EF4-FFF2-40B4-BE49-F238E27FC236}">
                <a16:creationId xmlns:a16="http://schemas.microsoft.com/office/drawing/2014/main" id="{C34568D5-F151-4597-A57E-3892ADD30FD6}"/>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10</a:t>
            </a:fld>
            <a:endParaRPr lang="en-US"/>
          </a:p>
        </p:txBody>
      </p:sp>
      <p:sp>
        <p:nvSpPr>
          <p:cNvPr id="4" name="TextBox 3"/>
          <p:cNvSpPr txBox="1"/>
          <p:nvPr/>
        </p:nvSpPr>
        <p:spPr>
          <a:xfrm>
            <a:off x="9984432" y="6309320"/>
            <a:ext cx="504056" cy="369332"/>
          </a:xfrm>
          <a:prstGeom prst="rect">
            <a:avLst/>
          </a:prstGeom>
          <a:noFill/>
        </p:spPr>
        <p:txBody>
          <a:bodyPr wrap="square" rtlCol="0">
            <a:spAutoFit/>
          </a:bodyPr>
          <a:lstStyle/>
          <a:p>
            <a:pPr algn="ctr"/>
            <a:r>
              <a:rPr lang="en-US" dirty="0">
                <a:solidFill>
                  <a:schemeClr val="bg1"/>
                </a:solidFill>
              </a:rPr>
              <a:t>11</a:t>
            </a:r>
          </a:p>
        </p:txBody>
      </p:sp>
    </p:spTree>
    <p:extLst>
      <p:ext uri="{BB962C8B-B14F-4D97-AF65-F5344CB8AC3E}">
        <p14:creationId xmlns:p14="http://schemas.microsoft.com/office/powerpoint/2010/main" val="3231248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84432" y="6309320"/>
            <a:ext cx="504056" cy="369332"/>
          </a:xfrm>
          <a:prstGeom prst="rect">
            <a:avLst/>
          </a:prstGeom>
          <a:noFill/>
        </p:spPr>
        <p:txBody>
          <a:bodyPr wrap="square" rtlCol="0">
            <a:spAutoFit/>
          </a:bodyPr>
          <a:lstStyle/>
          <a:p>
            <a:r>
              <a:rPr lang="en-US" dirty="0">
                <a:solidFill>
                  <a:schemeClr val="bg1"/>
                </a:solidFill>
              </a:rPr>
              <a:t>12</a:t>
            </a:r>
          </a:p>
        </p:txBody>
      </p:sp>
      <p:sp>
        <p:nvSpPr>
          <p:cNvPr id="2" name="Slide Number Placeholder 1">
            <a:extLst>
              <a:ext uri="{FF2B5EF4-FFF2-40B4-BE49-F238E27FC236}">
                <a16:creationId xmlns:a16="http://schemas.microsoft.com/office/drawing/2014/main" id="{A6438B2B-1A58-43C2-B7F5-31EA47D50A4A}"/>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11</a:t>
            </a:fld>
            <a:endParaRPr lang="en-US" dirty="0"/>
          </a:p>
        </p:txBody>
      </p:sp>
      <p:pic>
        <p:nvPicPr>
          <p:cNvPr id="4" name="Picture 3">
            <a:extLst>
              <a:ext uri="{FF2B5EF4-FFF2-40B4-BE49-F238E27FC236}">
                <a16:creationId xmlns:a16="http://schemas.microsoft.com/office/drawing/2014/main" id="{D11770B5-782F-40A5-965D-00814C537600}"/>
              </a:ext>
            </a:extLst>
          </p:cNvPr>
          <p:cNvPicPr>
            <a:picLocks noChangeAspect="1"/>
          </p:cNvPicPr>
          <p:nvPr/>
        </p:nvPicPr>
        <p:blipFill>
          <a:blip r:embed="rId2"/>
          <a:stretch>
            <a:fillRect/>
          </a:stretch>
        </p:blipFill>
        <p:spPr>
          <a:xfrm>
            <a:off x="759352" y="813093"/>
            <a:ext cx="11012438" cy="5290710"/>
          </a:xfrm>
          <a:prstGeom prst="rect">
            <a:avLst/>
          </a:prstGeom>
        </p:spPr>
      </p:pic>
    </p:spTree>
    <p:extLst>
      <p:ext uri="{BB962C8B-B14F-4D97-AF65-F5344CB8AC3E}">
        <p14:creationId xmlns:p14="http://schemas.microsoft.com/office/powerpoint/2010/main" val="3544865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79C616F-61D0-4D5C-AD1F-7A5096FDBE7D}"/>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12</a:t>
            </a:fld>
            <a:endParaRPr lang="en-US" dirty="0"/>
          </a:p>
        </p:txBody>
      </p:sp>
      <p:pic>
        <p:nvPicPr>
          <p:cNvPr id="3" name="Picture 2">
            <a:extLst>
              <a:ext uri="{FF2B5EF4-FFF2-40B4-BE49-F238E27FC236}">
                <a16:creationId xmlns:a16="http://schemas.microsoft.com/office/drawing/2014/main" id="{7D45C40C-A232-480D-B730-EAA438BC5895}"/>
              </a:ext>
            </a:extLst>
          </p:cNvPr>
          <p:cNvPicPr>
            <a:picLocks noChangeAspect="1"/>
          </p:cNvPicPr>
          <p:nvPr/>
        </p:nvPicPr>
        <p:blipFill>
          <a:blip r:embed="rId2"/>
          <a:stretch>
            <a:fillRect/>
          </a:stretch>
        </p:blipFill>
        <p:spPr>
          <a:xfrm>
            <a:off x="745724" y="843506"/>
            <a:ext cx="11242089" cy="5454300"/>
          </a:xfrm>
          <a:prstGeom prst="rect">
            <a:avLst/>
          </a:prstGeom>
        </p:spPr>
      </p:pic>
    </p:spTree>
    <p:extLst>
      <p:ext uri="{BB962C8B-B14F-4D97-AF65-F5344CB8AC3E}">
        <p14:creationId xmlns:p14="http://schemas.microsoft.com/office/powerpoint/2010/main" val="8292980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EFB3B58-0E56-4910-A335-72F7E615A1CB}"/>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13</a:t>
            </a:fld>
            <a:endParaRPr lang="en-US" dirty="0"/>
          </a:p>
        </p:txBody>
      </p:sp>
      <p:sp>
        <p:nvSpPr>
          <p:cNvPr id="3" name="TextBox 2"/>
          <p:cNvSpPr txBox="1"/>
          <p:nvPr/>
        </p:nvSpPr>
        <p:spPr>
          <a:xfrm>
            <a:off x="9984432" y="6309320"/>
            <a:ext cx="504056" cy="369332"/>
          </a:xfrm>
          <a:prstGeom prst="rect">
            <a:avLst/>
          </a:prstGeom>
          <a:noFill/>
        </p:spPr>
        <p:txBody>
          <a:bodyPr wrap="square" rtlCol="0">
            <a:spAutoFit/>
          </a:bodyPr>
          <a:lstStyle/>
          <a:p>
            <a:r>
              <a:rPr lang="en-US" dirty="0">
                <a:solidFill>
                  <a:schemeClr val="bg1"/>
                </a:solidFill>
              </a:rPr>
              <a:t>13</a:t>
            </a:r>
          </a:p>
        </p:txBody>
      </p:sp>
      <p:pic>
        <p:nvPicPr>
          <p:cNvPr id="6" name="Picture 5">
            <a:extLst>
              <a:ext uri="{FF2B5EF4-FFF2-40B4-BE49-F238E27FC236}">
                <a16:creationId xmlns:a16="http://schemas.microsoft.com/office/drawing/2014/main" id="{DE472C30-F4A9-4243-9A4C-CDCF9249C354}"/>
              </a:ext>
            </a:extLst>
          </p:cNvPr>
          <p:cNvPicPr>
            <a:picLocks noChangeAspect="1"/>
          </p:cNvPicPr>
          <p:nvPr/>
        </p:nvPicPr>
        <p:blipFill>
          <a:blip r:embed="rId2"/>
          <a:stretch>
            <a:fillRect/>
          </a:stretch>
        </p:blipFill>
        <p:spPr>
          <a:xfrm>
            <a:off x="692458" y="515859"/>
            <a:ext cx="8924672" cy="5978127"/>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FAB3839-0A88-4444-807A-9010B62BB0CF}"/>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14</a:t>
            </a:fld>
            <a:endParaRPr lang="en-US" dirty="0"/>
          </a:p>
        </p:txBody>
      </p:sp>
      <p:pic>
        <p:nvPicPr>
          <p:cNvPr id="4" name="Picture 3">
            <a:extLst>
              <a:ext uri="{FF2B5EF4-FFF2-40B4-BE49-F238E27FC236}">
                <a16:creationId xmlns:a16="http://schemas.microsoft.com/office/drawing/2014/main" id="{A8E74A95-92F1-4295-B5F9-65B9F018B61C}"/>
              </a:ext>
            </a:extLst>
          </p:cNvPr>
          <p:cNvPicPr>
            <a:picLocks noChangeAspect="1"/>
          </p:cNvPicPr>
          <p:nvPr/>
        </p:nvPicPr>
        <p:blipFill>
          <a:blip r:embed="rId2"/>
          <a:stretch>
            <a:fillRect/>
          </a:stretch>
        </p:blipFill>
        <p:spPr>
          <a:xfrm>
            <a:off x="870011" y="1001898"/>
            <a:ext cx="10589614" cy="5247982"/>
          </a:xfrm>
          <a:prstGeom prst="rect">
            <a:avLst/>
          </a:prstGeom>
        </p:spPr>
      </p:pic>
    </p:spTree>
    <p:extLst>
      <p:ext uri="{BB962C8B-B14F-4D97-AF65-F5344CB8AC3E}">
        <p14:creationId xmlns:p14="http://schemas.microsoft.com/office/powerpoint/2010/main" val="40859092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CD2957F-0239-4AB5-A219-FA2272554216}"/>
              </a:ext>
            </a:extLst>
          </p:cNvPr>
          <p:cNvPicPr>
            <a:picLocks noChangeAspect="1"/>
          </p:cNvPicPr>
          <p:nvPr/>
        </p:nvPicPr>
        <p:blipFill rotWithShape="1">
          <a:blip r:embed="rId2" cstate="print">
            <a:duotone>
              <a:schemeClr val="accent4">
                <a:shade val="45000"/>
                <a:satMod val="135000"/>
              </a:schemeClr>
              <a:prstClr val="white"/>
            </a:duotone>
            <a:alphaModFix amt="20000"/>
            <a:extLst>
              <a:ext uri="{28A0092B-C50C-407E-A947-70E740481C1C}">
                <a14:useLocalDpi xmlns:a14="http://schemas.microsoft.com/office/drawing/2010/main" val="0"/>
              </a:ext>
            </a:extLst>
          </a:blip>
          <a:srcRect l="254" t="25200" r="-254" b="-8798"/>
          <a:stretch/>
        </p:blipFill>
        <p:spPr>
          <a:xfrm>
            <a:off x="1703512" y="548680"/>
            <a:ext cx="9169542" cy="6738069"/>
          </a:xfrm>
          <a:prstGeom prst="rect">
            <a:avLst/>
          </a:prstGeom>
        </p:spPr>
      </p:pic>
      <p:sp>
        <p:nvSpPr>
          <p:cNvPr id="3" name="Slide Number Placeholder 2">
            <a:extLst>
              <a:ext uri="{FF2B5EF4-FFF2-40B4-BE49-F238E27FC236}">
                <a16:creationId xmlns:a16="http://schemas.microsoft.com/office/drawing/2014/main" id="{4699933E-E1F3-44A8-8B60-F9B79C852DE0}"/>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15</a:t>
            </a:fld>
            <a:endParaRPr lang="en-US" dirty="0"/>
          </a:p>
        </p:txBody>
      </p:sp>
      <p:pic>
        <p:nvPicPr>
          <p:cNvPr id="2" name="Picture 1">
            <a:extLst>
              <a:ext uri="{FF2B5EF4-FFF2-40B4-BE49-F238E27FC236}">
                <a16:creationId xmlns:a16="http://schemas.microsoft.com/office/drawing/2014/main" id="{D8A2FADD-13B5-4A84-8F47-A7307315D246}"/>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44924" y="548680"/>
            <a:ext cx="9617922" cy="5901681"/>
          </a:xfrm>
          <a:prstGeom prst="rect">
            <a:avLst/>
          </a:prstGeom>
        </p:spPr>
      </p:pic>
    </p:spTree>
    <p:extLst>
      <p:ext uri="{BB962C8B-B14F-4D97-AF65-F5344CB8AC3E}">
        <p14:creationId xmlns:p14="http://schemas.microsoft.com/office/powerpoint/2010/main" val="31752303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5"/>
          <p:cNvSpPr>
            <a:spLocks noGrp="1"/>
          </p:cNvSpPr>
          <p:nvPr>
            <p:ph idx="1"/>
          </p:nvPr>
        </p:nvSpPr>
        <p:spPr/>
        <p:txBody>
          <a:bodyPr>
            <a:normAutofit fontScale="62500" lnSpcReduction="20000"/>
          </a:bodyPr>
          <a:lstStyle/>
          <a:p>
            <a:r>
              <a:rPr lang="fr-FR" dirty="0"/>
              <a:t>40 % de l’investissement total dans la recherche </a:t>
            </a:r>
            <a:r>
              <a:rPr lang="fr-FR" dirty="0" err="1"/>
              <a:t>translationelle</a:t>
            </a:r>
            <a:r>
              <a:rPr lang="fr-FR" dirty="0"/>
              <a:t> (y compris les initiatives majeures) provenaient du secteur du gouvernement fédéral. Seuls les investissements du secteur bénévole (organismes de bienfaisance et associations à but non lucratif) ont toutefois progressé du premier au troisième quadriennat.</a:t>
            </a:r>
          </a:p>
          <a:p>
            <a:r>
              <a:rPr lang="fr-FR" dirty="0"/>
              <a:t>Toutes les organisations couvertes par l’ECRC ont investi dans la recherche translationnelle, qu’il s’agisse de financement de la recherche ou d’infrastructures de soutien, telles que des </a:t>
            </a:r>
            <a:r>
              <a:rPr lang="fr-FR" dirty="0" err="1"/>
              <a:t>biobanques</a:t>
            </a:r>
            <a:r>
              <a:rPr lang="fr-FR" dirty="0"/>
              <a:t>. Cependant, l’investissement lié à une modalité particulière provenait en grande partie de quelques organisations de financement. En fait, près de 60 % de l’investissement total sur 12 ans a été effectué par les Instituts de recherche en santé du Canada (IRSC), l’Institut ontarien de recherche sur le cancer (IORC), la Fondation canadienne pour l’innovation (FCI), la Société canadienne du cancer (SCC) et l’Institut de recherche Terry Fox (IRTF). Pour accéder aux informations sur les principaux bailleurs de fonds pour chaque modalité, veuillez consulter nos tableaux interactifs.</a:t>
            </a:r>
          </a:p>
          <a:p>
            <a:r>
              <a:rPr lang="fr-FR" dirty="0"/>
              <a:t>Le Conseil de recherches en sciences naturelles et en génie (CRSNG), l’Association canadienne de radio-oncologie (ACRO) et Cancer du pancréas Canada ont réalisé les investissements les plus importants en recherche translationnelle, en proportion de l’investissement total dans la recherche sur le cancer au cours des 12 années.</a:t>
            </a:r>
            <a:endParaRPr lang="en-CA" dirty="0"/>
          </a:p>
        </p:txBody>
      </p:sp>
      <p:sp>
        <p:nvSpPr>
          <p:cNvPr id="17410" name="Title 4"/>
          <p:cNvSpPr>
            <a:spLocks noGrp="1"/>
          </p:cNvSpPr>
          <p:nvPr>
            <p:ph type="title"/>
          </p:nvPr>
        </p:nvSpPr>
        <p:spPr/>
        <p:txBody>
          <a:bodyPr>
            <a:normAutofit fontScale="90000"/>
          </a:bodyPr>
          <a:lstStyle/>
          <a:p>
            <a:r>
              <a:rPr lang="en-US" dirty="0"/>
              <a:t>B. </a:t>
            </a:r>
            <a:r>
              <a:rPr lang="fr-FR" dirty="0"/>
              <a:t>Investissements </a:t>
            </a:r>
            <a:r>
              <a:rPr lang="fr-FR" dirty="0" err="1"/>
              <a:t>prOPRES</a:t>
            </a:r>
            <a:r>
              <a:rPr lang="fr-FR" dirty="0"/>
              <a:t> AUX organismes</a:t>
            </a:r>
            <a:endParaRPr lang="en-US" dirty="0"/>
          </a:p>
        </p:txBody>
      </p:sp>
      <p:sp>
        <p:nvSpPr>
          <p:cNvPr id="2" name="Slide Number Placeholder 1">
            <a:extLst>
              <a:ext uri="{FF2B5EF4-FFF2-40B4-BE49-F238E27FC236}">
                <a16:creationId xmlns:a16="http://schemas.microsoft.com/office/drawing/2014/main" id="{B0E1ED47-3E41-4FA1-9C0C-C428B061558C}"/>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16</a:t>
            </a:fld>
            <a:endParaRPr lang="en-US"/>
          </a:p>
        </p:txBody>
      </p:sp>
      <p:sp>
        <p:nvSpPr>
          <p:cNvPr id="4" name="TextBox 3"/>
          <p:cNvSpPr txBox="1"/>
          <p:nvPr/>
        </p:nvSpPr>
        <p:spPr>
          <a:xfrm>
            <a:off x="9984432" y="6309320"/>
            <a:ext cx="504056" cy="369332"/>
          </a:xfrm>
          <a:prstGeom prst="rect">
            <a:avLst/>
          </a:prstGeom>
          <a:noFill/>
        </p:spPr>
        <p:txBody>
          <a:bodyPr wrap="square" rtlCol="0">
            <a:spAutoFit/>
          </a:bodyPr>
          <a:lstStyle/>
          <a:p>
            <a:r>
              <a:rPr lang="en-US" dirty="0">
                <a:solidFill>
                  <a:schemeClr val="bg1"/>
                </a:solidFill>
              </a:rPr>
              <a:t>16</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84432" y="6309320"/>
            <a:ext cx="504056" cy="369332"/>
          </a:xfrm>
          <a:prstGeom prst="rect">
            <a:avLst/>
          </a:prstGeom>
          <a:noFill/>
        </p:spPr>
        <p:txBody>
          <a:bodyPr wrap="square" rtlCol="0">
            <a:spAutoFit/>
          </a:bodyPr>
          <a:lstStyle/>
          <a:p>
            <a:r>
              <a:rPr lang="en-US" dirty="0">
                <a:solidFill>
                  <a:schemeClr val="bg1"/>
                </a:solidFill>
              </a:rPr>
              <a:t>17</a:t>
            </a:r>
          </a:p>
        </p:txBody>
      </p:sp>
      <p:sp>
        <p:nvSpPr>
          <p:cNvPr id="2" name="Slide Number Placeholder 1">
            <a:extLst>
              <a:ext uri="{FF2B5EF4-FFF2-40B4-BE49-F238E27FC236}">
                <a16:creationId xmlns:a16="http://schemas.microsoft.com/office/drawing/2014/main" id="{11F9B422-D08E-4ED2-92C8-AB636B3DB815}"/>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17</a:t>
            </a:fld>
            <a:endParaRPr lang="en-US" dirty="0"/>
          </a:p>
        </p:txBody>
      </p:sp>
      <p:pic>
        <p:nvPicPr>
          <p:cNvPr id="4" name="Picture 3">
            <a:extLst>
              <a:ext uri="{FF2B5EF4-FFF2-40B4-BE49-F238E27FC236}">
                <a16:creationId xmlns:a16="http://schemas.microsoft.com/office/drawing/2014/main" id="{A66E74EC-8DD8-4F22-8147-F00E11A82242}"/>
              </a:ext>
            </a:extLst>
          </p:cNvPr>
          <p:cNvPicPr>
            <a:picLocks noChangeAspect="1"/>
          </p:cNvPicPr>
          <p:nvPr/>
        </p:nvPicPr>
        <p:blipFill>
          <a:blip r:embed="rId2"/>
          <a:stretch>
            <a:fillRect/>
          </a:stretch>
        </p:blipFill>
        <p:spPr>
          <a:xfrm>
            <a:off x="838200" y="693640"/>
            <a:ext cx="9985119" cy="5662710"/>
          </a:xfrm>
          <a:prstGeom prst="rect">
            <a:avLst/>
          </a:prstGeom>
        </p:spPr>
      </p:pic>
    </p:spTree>
    <p:extLst>
      <p:ext uri="{BB962C8B-B14F-4D97-AF65-F5344CB8AC3E}">
        <p14:creationId xmlns:p14="http://schemas.microsoft.com/office/powerpoint/2010/main" val="38424431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64D1629-5D8C-4186-9169-A83E224BECCF}"/>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18</a:t>
            </a:fld>
            <a:endParaRPr lang="en-US" dirty="0"/>
          </a:p>
        </p:txBody>
      </p:sp>
      <p:pic>
        <p:nvPicPr>
          <p:cNvPr id="2" name="Picture 1">
            <a:extLst>
              <a:ext uri="{FF2B5EF4-FFF2-40B4-BE49-F238E27FC236}">
                <a16:creationId xmlns:a16="http://schemas.microsoft.com/office/drawing/2014/main" id="{3031FE56-4587-4C6B-868C-BDA7606AA015}"/>
              </a:ext>
            </a:extLst>
          </p:cNvPr>
          <p:cNvPicPr>
            <a:picLocks noChangeAspect="1"/>
          </p:cNvPicPr>
          <p:nvPr/>
        </p:nvPicPr>
        <p:blipFill>
          <a:blip r:embed="rId2"/>
          <a:stretch>
            <a:fillRect/>
          </a:stretch>
        </p:blipFill>
        <p:spPr>
          <a:xfrm>
            <a:off x="772357" y="1407857"/>
            <a:ext cx="11242089" cy="4221425"/>
          </a:xfrm>
          <a:prstGeom prst="rect">
            <a:avLst/>
          </a:prstGeom>
        </p:spPr>
      </p:pic>
    </p:spTree>
    <p:extLst>
      <p:ext uri="{BB962C8B-B14F-4D97-AF65-F5344CB8AC3E}">
        <p14:creationId xmlns:p14="http://schemas.microsoft.com/office/powerpoint/2010/main" val="38661373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
          <p:cNvSpPr>
            <a:spLocks noGrp="1"/>
          </p:cNvSpPr>
          <p:nvPr>
            <p:ph idx="1"/>
          </p:nvPr>
        </p:nvSpPr>
        <p:spPr/>
        <p:txBody>
          <a:bodyPr>
            <a:normAutofit fontScale="77500" lnSpcReduction="20000"/>
          </a:bodyPr>
          <a:lstStyle/>
          <a:p>
            <a:r>
              <a:rPr lang="fr-FR" dirty="0"/>
              <a:t>La recherche sur le cancer du sein a représenté le quart de l’investissement total consacré à la recherche translationnelle sur le cancer au cours de la période de 12 ans.</a:t>
            </a:r>
          </a:p>
          <a:p>
            <a:r>
              <a:rPr lang="fr-FR" dirty="0"/>
              <a:t>L’investissement annuel moyen dans la recherche translationnelle initiale propre à un siège de cancer a dépassé 5 </a:t>
            </a:r>
            <a:r>
              <a:rPr lang="en-CA" dirty="0"/>
              <a:t>M</a:t>
            </a:r>
            <a:r>
              <a:rPr lang="fr-FR" dirty="0"/>
              <a:t>$ par an pour chacun des six groupes de cancer suivants : sein, prostate, leucémies, cerveau, poumon et colorectal.</a:t>
            </a:r>
          </a:p>
          <a:p>
            <a:r>
              <a:rPr lang="fr-FR" dirty="0"/>
              <a:t>La différence entre les investissements en recherche translationnelle sur le cancer entre la première et la troisième période de quatre ans était de 10 </a:t>
            </a:r>
            <a:r>
              <a:rPr lang="en-CA" dirty="0"/>
              <a:t>M</a:t>
            </a:r>
            <a:r>
              <a:rPr lang="fr-FR" dirty="0"/>
              <a:t>$ ou plus pour les sièges de cancer suivants : leucémies (50 M$); prostate (45 M$); sein (44 M$); cerveau (32 M$), pancréas (15 M$), lymphomes non hodgkiniens (14 M$) et ovaire (12 M$).</a:t>
            </a:r>
          </a:p>
          <a:p>
            <a:r>
              <a:rPr lang="fr-FR" dirty="0"/>
              <a:t>Il y avait de légères variations dans le classement des investissements propres à un siège de cancer lorsqu’ils étaient stratifiés par modalité. Pour accéder à ces informations, veuillez consulter nos tableaux interactifs.</a:t>
            </a:r>
            <a:endParaRPr lang="en-CA" dirty="0"/>
          </a:p>
        </p:txBody>
      </p:sp>
      <p:sp>
        <p:nvSpPr>
          <p:cNvPr id="23554" name="Title 1"/>
          <p:cNvSpPr>
            <a:spLocks noGrp="1"/>
          </p:cNvSpPr>
          <p:nvPr>
            <p:ph type="title"/>
          </p:nvPr>
        </p:nvSpPr>
        <p:spPr/>
        <p:txBody>
          <a:bodyPr/>
          <a:lstStyle/>
          <a:p>
            <a:r>
              <a:rPr lang="en-US" dirty="0"/>
              <a:t>C. </a:t>
            </a:r>
            <a:r>
              <a:rPr lang="fr-FR" dirty="0"/>
              <a:t>Investissements par siège de cancer</a:t>
            </a:r>
            <a:endParaRPr lang="en-US" dirty="0"/>
          </a:p>
        </p:txBody>
      </p:sp>
      <p:sp>
        <p:nvSpPr>
          <p:cNvPr id="2" name="Slide Number Placeholder 1">
            <a:extLst>
              <a:ext uri="{FF2B5EF4-FFF2-40B4-BE49-F238E27FC236}">
                <a16:creationId xmlns:a16="http://schemas.microsoft.com/office/drawing/2014/main" id="{FFFDD746-8129-4235-8810-7F7BDBAF57ED}"/>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19</a:t>
            </a:fld>
            <a:endParaRPr lang="en-US"/>
          </a:p>
        </p:txBody>
      </p:sp>
      <p:sp>
        <p:nvSpPr>
          <p:cNvPr id="4" name="TextBox 3"/>
          <p:cNvSpPr txBox="1"/>
          <p:nvPr/>
        </p:nvSpPr>
        <p:spPr>
          <a:xfrm>
            <a:off x="9984432" y="6309320"/>
            <a:ext cx="504056" cy="369332"/>
          </a:xfrm>
          <a:prstGeom prst="rect">
            <a:avLst/>
          </a:prstGeom>
          <a:noFill/>
        </p:spPr>
        <p:txBody>
          <a:bodyPr wrap="square" rtlCol="0">
            <a:spAutoFit/>
          </a:bodyPr>
          <a:lstStyle/>
          <a:p>
            <a:r>
              <a:rPr lang="en-US" dirty="0">
                <a:solidFill>
                  <a:schemeClr val="bg1"/>
                </a:solidFill>
              </a:rPr>
              <a:t>19</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5"/>
          <p:cNvSpPr>
            <a:spLocks noGrp="1" noChangeArrowheads="1"/>
          </p:cNvSpPr>
          <p:nvPr>
            <p:ph idx="1"/>
          </p:nvPr>
        </p:nvSpPr>
        <p:spPr/>
        <p:txBody>
          <a:bodyPr>
            <a:normAutofit fontScale="55000" lnSpcReduction="20000"/>
          </a:bodyPr>
          <a:lstStyle/>
          <a:p>
            <a:r>
              <a:rPr lang="fr-FR" dirty="0"/>
              <a:t>L’ACRC est un regroupement d’organisations qui, ensemble, financent la majeure partie des recherches sur le cancer au Canada. Ces recherches permettront d’améliorer la prévention, le diagnostic et le traitement du cancer et d’augmenter les chances de survie des patients. </a:t>
            </a:r>
          </a:p>
          <a:p>
            <a:r>
              <a:rPr lang="fr-FR" dirty="0"/>
              <a:t>L’Alliance est composée de membres des agences et des programmes fédéraux de financement de la recherche, des organismes provinciaux de recherche sur le cancer, des organismes provinciaux de traitement du cancer, des organismes de bienfaisance et d’autres associations bénévoles. </a:t>
            </a:r>
          </a:p>
          <a:p>
            <a:r>
              <a:rPr lang="fr-FR" dirty="0"/>
              <a:t>Les membres de l’Alliance sont mus par la conviction que les organismes canadiens de financement de la recherche sur le cancer peuvent, ensemble et grâce à une collaboration efficace, maximiser les efforts de lutte contre cette maladie et accélérer la découverte de traitements pour le bénéfice des Canadiens touchés par le cancer.</a:t>
            </a:r>
          </a:p>
          <a:p>
            <a:r>
              <a:rPr lang="fr-FR" dirty="0"/>
              <a:t>Le bureau administratif de l’Alliance est soutenu par le Partenariat canadien contre le cancer, qui a reçu un financement de Santé Canada pour collaborer avec la communauté canadienne de la lutte contre le cancer en vue de mettre en œuvre la Stratégie canadienne de lutte contre le cancer, afin de réduire l’incidence du cancer, de faire diminuer la probabilité de décès dus au cancer au sein de la population canadienne et d’améliorer la qualité de vie des personnes touchées par la maladie. Le Partenariat s’engage à améliorer le milieu de la recherche sur le cancer au Canada grâce à son soutien de l’ACRC et du rôle de celle-ci en matière de coordination du système de financement de la recherche sur le cancer. En tant que membre et bailleur de fonds de l’ACRC, le Partenariat collabore avec les autres organisations membres pour rendre possible la stratégie de recherche sur le cancer au Canada.</a:t>
            </a:r>
            <a:endParaRPr lang="en-US" dirty="0"/>
          </a:p>
        </p:txBody>
      </p:sp>
      <p:sp>
        <p:nvSpPr>
          <p:cNvPr id="10242" name="Rectangle 4"/>
          <p:cNvSpPr>
            <a:spLocks noGrp="1" noChangeArrowheads="1"/>
          </p:cNvSpPr>
          <p:nvPr>
            <p:ph type="title"/>
          </p:nvPr>
        </p:nvSpPr>
        <p:spPr/>
        <p:txBody>
          <a:bodyPr/>
          <a:lstStyle/>
          <a:p>
            <a:r>
              <a:rPr lang="en-US" dirty="0"/>
              <a:t>Introduction</a:t>
            </a:r>
          </a:p>
        </p:txBody>
      </p:sp>
      <p:sp>
        <p:nvSpPr>
          <p:cNvPr id="10243" name="Slide Number Placeholder 5"/>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2</a:t>
            </a:fld>
            <a:endParaRPr lang="en-US" dirty="0"/>
          </a:p>
        </p:txBody>
      </p:sp>
    </p:spTree>
    <p:extLst>
      <p:ext uri="{BB962C8B-B14F-4D97-AF65-F5344CB8AC3E}">
        <p14:creationId xmlns:p14="http://schemas.microsoft.com/office/powerpoint/2010/main" val="41232613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3569CF3-1239-4E69-95A5-57D93C24AE8F}"/>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20</a:t>
            </a:fld>
            <a:endParaRPr lang="en-US" dirty="0"/>
          </a:p>
        </p:txBody>
      </p:sp>
      <p:pic>
        <p:nvPicPr>
          <p:cNvPr id="3" name="Picture 2">
            <a:extLst>
              <a:ext uri="{FF2B5EF4-FFF2-40B4-BE49-F238E27FC236}">
                <a16:creationId xmlns:a16="http://schemas.microsoft.com/office/drawing/2014/main" id="{322A16B7-6537-45B2-84D0-4250548A5FBD}"/>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77553" y="442492"/>
            <a:ext cx="7812349" cy="6188492"/>
          </a:xfrm>
          <a:prstGeom prst="rect">
            <a:avLst/>
          </a:prstGeom>
        </p:spPr>
      </p:pic>
    </p:spTree>
    <p:extLst>
      <p:ext uri="{BB962C8B-B14F-4D97-AF65-F5344CB8AC3E}">
        <p14:creationId xmlns:p14="http://schemas.microsoft.com/office/powerpoint/2010/main" val="8858857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r>
              <a:rPr lang="fr-FR" dirty="0"/>
              <a:t>Au cours de la période 2013-2016, 1 011 chercheurs principaux (CP) désignés ont reçu au moins une subvention de fonctionnement, une bourse de carrière ou une subvention d’équipement affectée d’une pondération de 100 % pour la recherche translationnelle. La moitié de ces chercheurs ont été financés pour la recherche interventionnelle, 24 % pour la recherche sur l’évaluation des risques et le reste, pour la recherche dans les deux domaines.</a:t>
            </a:r>
          </a:p>
          <a:p>
            <a:r>
              <a:rPr lang="fr-FR" dirty="0"/>
              <a:t>Plus de la moitié des CP désignés au cours de la période 2013-2016 provenaient de l’Ontario ou du Québec. </a:t>
            </a:r>
          </a:p>
          <a:p>
            <a:r>
              <a:rPr lang="fr-FR" dirty="0"/>
              <a:t>Bien que la grande majorité des stagiaires soient soutenus par diverses sources telles que des programmes mis sur pied par des provinces ou des établissements, des programmes de stages ou des subventions de fonctionnement, un petit groupe de stagiaires reçoit des bourses dans le cadre du processus d’évaluation par les pairs. Au cours des 12 années, 1 636 stagiaires ont reçu un financement pour des projets de recherche translationnelle. Parmi ceux-ci, 50 ont ensuite reçu des subventions en tant que CP désignés.</a:t>
            </a:r>
          </a:p>
          <a:p>
            <a:r>
              <a:rPr lang="fr-FR" dirty="0"/>
              <a:t>L’investissement dans les bourses de stagiaires a augmenté pour les bailleurs de fonds nationaux et régionaux à tous les niveaux au cours des trois périodes, bien qu’il y ait eu quelques variations selon les modalités.</a:t>
            </a:r>
            <a:endParaRPr lang="en-US" dirty="0"/>
          </a:p>
        </p:txBody>
      </p:sp>
      <p:sp>
        <p:nvSpPr>
          <p:cNvPr id="2" name="Title 1"/>
          <p:cNvSpPr>
            <a:spLocks noGrp="1"/>
          </p:cNvSpPr>
          <p:nvPr>
            <p:ph type="title"/>
          </p:nvPr>
        </p:nvSpPr>
        <p:spPr/>
        <p:txBody>
          <a:bodyPr/>
          <a:lstStyle/>
          <a:p>
            <a:r>
              <a:rPr lang="en-US" dirty="0"/>
              <a:t>D. </a:t>
            </a:r>
            <a:r>
              <a:rPr lang="en-US" dirty="0" err="1"/>
              <a:t>Chercheurs</a:t>
            </a:r>
            <a:r>
              <a:rPr lang="en-US" dirty="0"/>
              <a:t> </a:t>
            </a:r>
            <a:r>
              <a:rPr lang="en-US" dirty="0" err="1"/>
              <a:t>principaux</a:t>
            </a:r>
            <a:r>
              <a:rPr lang="en-US" dirty="0"/>
              <a:t> </a:t>
            </a:r>
            <a:r>
              <a:rPr lang="en-US" dirty="0" err="1"/>
              <a:t>désignés</a:t>
            </a:r>
            <a:endParaRPr lang="en-US" dirty="0"/>
          </a:p>
        </p:txBody>
      </p:sp>
      <p:sp>
        <p:nvSpPr>
          <p:cNvPr id="5" name="Slide Number Placeholder 4">
            <a:extLst>
              <a:ext uri="{FF2B5EF4-FFF2-40B4-BE49-F238E27FC236}">
                <a16:creationId xmlns:a16="http://schemas.microsoft.com/office/drawing/2014/main" id="{002C5003-4A46-41B9-8015-3C175633113B}"/>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21</a:t>
            </a:fld>
            <a:endParaRPr lang="en-US"/>
          </a:p>
        </p:txBody>
      </p:sp>
      <p:sp>
        <p:nvSpPr>
          <p:cNvPr id="4" name="TextBox 3"/>
          <p:cNvSpPr txBox="1"/>
          <p:nvPr/>
        </p:nvSpPr>
        <p:spPr>
          <a:xfrm>
            <a:off x="9984432" y="6309320"/>
            <a:ext cx="504056" cy="369332"/>
          </a:xfrm>
          <a:prstGeom prst="rect">
            <a:avLst/>
          </a:prstGeom>
          <a:noFill/>
        </p:spPr>
        <p:txBody>
          <a:bodyPr wrap="square" rtlCol="0">
            <a:spAutoFit/>
          </a:bodyPr>
          <a:lstStyle/>
          <a:p>
            <a:pPr algn="ctr"/>
            <a:r>
              <a:rPr lang="en-US" dirty="0">
                <a:solidFill>
                  <a:schemeClr val="bg1"/>
                </a:solidFill>
              </a:rPr>
              <a:t>21</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1D86F92-1CE3-4213-BFEB-65A667D42296}"/>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22</a:t>
            </a:fld>
            <a:endParaRPr lang="en-US" dirty="0"/>
          </a:p>
        </p:txBody>
      </p:sp>
      <p:pic>
        <p:nvPicPr>
          <p:cNvPr id="4" name="Picture 3">
            <a:extLst>
              <a:ext uri="{FF2B5EF4-FFF2-40B4-BE49-F238E27FC236}">
                <a16:creationId xmlns:a16="http://schemas.microsoft.com/office/drawing/2014/main" id="{CCB28C05-E090-496B-B4D1-F410866BCC79}"/>
              </a:ext>
            </a:extLst>
          </p:cNvPr>
          <p:cNvPicPr>
            <a:picLocks noChangeAspect="1"/>
          </p:cNvPicPr>
          <p:nvPr/>
        </p:nvPicPr>
        <p:blipFill>
          <a:blip r:embed="rId2"/>
          <a:stretch>
            <a:fillRect/>
          </a:stretch>
        </p:blipFill>
        <p:spPr>
          <a:xfrm>
            <a:off x="2147618" y="685804"/>
            <a:ext cx="8315228" cy="5829185"/>
          </a:xfrm>
          <a:prstGeom prst="rect">
            <a:avLst/>
          </a:prstGeom>
        </p:spPr>
      </p:pic>
    </p:spTree>
    <p:extLst>
      <p:ext uri="{BB962C8B-B14F-4D97-AF65-F5344CB8AC3E}">
        <p14:creationId xmlns:p14="http://schemas.microsoft.com/office/powerpoint/2010/main" val="11663242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968A477-4B67-4A10-A6D7-4216601CDCCF}"/>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23</a:t>
            </a:fld>
            <a:endParaRPr lang="en-US" dirty="0"/>
          </a:p>
        </p:txBody>
      </p:sp>
      <p:pic>
        <p:nvPicPr>
          <p:cNvPr id="2" name="Picture 1">
            <a:extLst>
              <a:ext uri="{FF2B5EF4-FFF2-40B4-BE49-F238E27FC236}">
                <a16:creationId xmlns:a16="http://schemas.microsoft.com/office/drawing/2014/main" id="{CB2B95B0-C895-477A-8BD2-4C0F8C82265D}"/>
              </a:ext>
            </a:extLst>
          </p:cNvPr>
          <p:cNvPicPr>
            <a:picLocks noChangeAspect="1"/>
          </p:cNvPicPr>
          <p:nvPr/>
        </p:nvPicPr>
        <p:blipFill>
          <a:blip r:embed="rId2"/>
          <a:stretch>
            <a:fillRect/>
          </a:stretch>
        </p:blipFill>
        <p:spPr>
          <a:xfrm>
            <a:off x="763480" y="797953"/>
            <a:ext cx="10369120" cy="5567275"/>
          </a:xfrm>
          <a:prstGeom prst="rect">
            <a:avLst/>
          </a:prstGeom>
        </p:spPr>
      </p:pic>
    </p:spTree>
    <p:extLst>
      <p:ext uri="{BB962C8B-B14F-4D97-AF65-F5344CB8AC3E}">
        <p14:creationId xmlns:p14="http://schemas.microsoft.com/office/powerpoint/2010/main" val="24764265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A853F70-E8C4-4A20-A59E-253BE563F914}"/>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24</a:t>
            </a:fld>
            <a:endParaRPr lang="en-US" dirty="0"/>
          </a:p>
        </p:txBody>
      </p:sp>
      <p:pic>
        <p:nvPicPr>
          <p:cNvPr id="2" name="Picture 1">
            <a:extLst>
              <a:ext uri="{FF2B5EF4-FFF2-40B4-BE49-F238E27FC236}">
                <a16:creationId xmlns:a16="http://schemas.microsoft.com/office/drawing/2014/main" id="{EF302FD0-176D-4AC6-ABC7-78C538F9C42D}"/>
              </a:ext>
            </a:extLst>
          </p:cNvPr>
          <p:cNvPicPr>
            <a:picLocks noChangeAspect="1"/>
          </p:cNvPicPr>
          <p:nvPr/>
        </p:nvPicPr>
        <p:blipFill>
          <a:blip r:embed="rId2"/>
          <a:stretch>
            <a:fillRect/>
          </a:stretch>
        </p:blipFill>
        <p:spPr>
          <a:xfrm>
            <a:off x="763478" y="534382"/>
            <a:ext cx="10096891" cy="6002939"/>
          </a:xfrm>
          <a:prstGeom prst="rect">
            <a:avLst/>
          </a:prstGeom>
        </p:spPr>
      </p:pic>
    </p:spTree>
    <p:extLst>
      <p:ext uri="{BB962C8B-B14F-4D97-AF65-F5344CB8AC3E}">
        <p14:creationId xmlns:p14="http://schemas.microsoft.com/office/powerpoint/2010/main" val="13787486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Content Placeholder 6"/>
          <p:cNvSpPr>
            <a:spLocks noGrp="1"/>
          </p:cNvSpPr>
          <p:nvPr>
            <p:ph idx="1"/>
          </p:nvPr>
        </p:nvSpPr>
        <p:spPr/>
        <p:txBody>
          <a:bodyPr>
            <a:normAutofit fontScale="92500" lnSpcReduction="10000"/>
          </a:bodyPr>
          <a:lstStyle/>
          <a:p>
            <a:r>
              <a:rPr lang="fr-FR" dirty="0"/>
              <a:t>L’investissement dans la recherche est basé sur l’affiliation provinciale du chercheur principal désigné. Les populations provinciales ont été utilisées pour normaliser les données sur les investissements dans la recherche.</a:t>
            </a:r>
          </a:p>
          <a:p>
            <a:r>
              <a:rPr lang="fr-FR" dirty="0"/>
              <a:t>Les investissements par habitant les plus élevés pour la période de 12 ans ont été enregistrés en Ontario, en Colombie-Britannique et au Québec. Les chercheurs principaux (CP) dans ces provinces étaient le plus souvent les CP désignés ayant reçu un financement pour des initiatives majeures.</a:t>
            </a:r>
          </a:p>
          <a:p>
            <a:r>
              <a:rPr lang="fr-FR" dirty="0"/>
              <a:t>De la première à la dernière période de quatre ans, les investissements par habitant ont augmenté en Ontario, au Québec et en Alberta.</a:t>
            </a:r>
          </a:p>
        </p:txBody>
      </p:sp>
      <p:sp>
        <p:nvSpPr>
          <p:cNvPr id="20482" name="Title 1"/>
          <p:cNvSpPr>
            <a:spLocks noGrp="1"/>
          </p:cNvSpPr>
          <p:nvPr>
            <p:ph type="title"/>
          </p:nvPr>
        </p:nvSpPr>
        <p:spPr/>
        <p:txBody>
          <a:bodyPr/>
          <a:lstStyle/>
          <a:p>
            <a:r>
              <a:rPr lang="en-US" dirty="0"/>
              <a:t>E1. </a:t>
            </a:r>
            <a:r>
              <a:rPr lang="en-US" dirty="0" err="1"/>
              <a:t>Investissement</a:t>
            </a:r>
            <a:r>
              <a:rPr lang="en-US" dirty="0"/>
              <a:t> par province</a:t>
            </a:r>
          </a:p>
        </p:txBody>
      </p:sp>
      <p:sp>
        <p:nvSpPr>
          <p:cNvPr id="2" name="Slide Number Placeholder 1">
            <a:extLst>
              <a:ext uri="{FF2B5EF4-FFF2-40B4-BE49-F238E27FC236}">
                <a16:creationId xmlns:a16="http://schemas.microsoft.com/office/drawing/2014/main" id="{14ED218D-A1E0-4FAC-99B4-4494993CA5A0}"/>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25</a:t>
            </a:fld>
            <a:endParaRPr lang="en-US"/>
          </a:p>
        </p:txBody>
      </p:sp>
      <p:sp>
        <p:nvSpPr>
          <p:cNvPr id="4" name="TextBox 3"/>
          <p:cNvSpPr txBox="1"/>
          <p:nvPr/>
        </p:nvSpPr>
        <p:spPr>
          <a:xfrm>
            <a:off x="9984432" y="6309320"/>
            <a:ext cx="504056" cy="369332"/>
          </a:xfrm>
          <a:prstGeom prst="rect">
            <a:avLst/>
          </a:prstGeom>
          <a:noFill/>
        </p:spPr>
        <p:txBody>
          <a:bodyPr wrap="square" rtlCol="0">
            <a:spAutoFit/>
          </a:bodyPr>
          <a:lstStyle/>
          <a:p>
            <a:pPr algn="ctr"/>
            <a:r>
              <a:rPr lang="en-US" dirty="0">
                <a:solidFill>
                  <a:schemeClr val="bg1"/>
                </a:solidFill>
              </a:rPr>
              <a:t>23</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Content Placeholder 6"/>
          <p:cNvSpPr>
            <a:spLocks noGrp="1"/>
          </p:cNvSpPr>
          <p:nvPr>
            <p:ph idx="1"/>
          </p:nvPr>
        </p:nvSpPr>
        <p:spPr/>
        <p:txBody>
          <a:bodyPr>
            <a:normAutofit lnSpcReduction="10000"/>
          </a:bodyPr>
          <a:lstStyle/>
          <a:p>
            <a:r>
              <a:rPr lang="fr-FR" dirty="0"/>
              <a:t>On a enregistré des différences propres à la modalité. En 2013-2016, les investissements par habitant ont dépassé la moyenne nationale pour les provinces suivantes :</a:t>
            </a:r>
          </a:p>
          <a:p>
            <a:pPr lvl="1"/>
            <a:r>
              <a:rPr lang="fr-FR" dirty="0"/>
              <a:t>Ontario et C.-B. pour les agents (médicaments et produits biologiques)</a:t>
            </a:r>
          </a:p>
          <a:p>
            <a:pPr lvl="1"/>
            <a:r>
              <a:rPr lang="fr-FR" dirty="0"/>
              <a:t>Ontario et Nouvelle-Écosse pour les modificateurs de la réponse immunitaire (immunothérapies)</a:t>
            </a:r>
          </a:p>
          <a:p>
            <a:pPr lvl="1"/>
            <a:r>
              <a:rPr lang="fr-FR" dirty="0"/>
              <a:t>Alberta et Ontario pour les dispositifs d’intervention (dispositifs)</a:t>
            </a:r>
          </a:p>
          <a:p>
            <a:pPr lvl="1"/>
            <a:r>
              <a:rPr lang="fr-FR" dirty="0"/>
              <a:t>Québec et Ontario pour l’évaluation des risques fondée sur des échantillons biologiques (biomarqueurs)</a:t>
            </a:r>
          </a:p>
          <a:p>
            <a:pPr lvl="1"/>
            <a:r>
              <a:rPr lang="fr-FR" dirty="0"/>
              <a:t>Ontario pour l’évaluation des risques basée sur des images (imagerie)</a:t>
            </a:r>
            <a:endParaRPr lang="en-CA" dirty="0"/>
          </a:p>
        </p:txBody>
      </p:sp>
      <p:sp>
        <p:nvSpPr>
          <p:cNvPr id="20482" name="Title 1"/>
          <p:cNvSpPr>
            <a:spLocks noGrp="1"/>
          </p:cNvSpPr>
          <p:nvPr>
            <p:ph type="title"/>
          </p:nvPr>
        </p:nvSpPr>
        <p:spPr/>
        <p:txBody>
          <a:bodyPr/>
          <a:lstStyle/>
          <a:p>
            <a:r>
              <a:rPr lang="en-US" dirty="0"/>
              <a:t>E2. </a:t>
            </a:r>
            <a:r>
              <a:rPr lang="en-US" dirty="0" err="1"/>
              <a:t>Investissement</a:t>
            </a:r>
            <a:r>
              <a:rPr lang="en-US" dirty="0"/>
              <a:t> par province</a:t>
            </a:r>
          </a:p>
        </p:txBody>
      </p:sp>
      <p:sp>
        <p:nvSpPr>
          <p:cNvPr id="2" name="Slide Number Placeholder 1">
            <a:extLst>
              <a:ext uri="{FF2B5EF4-FFF2-40B4-BE49-F238E27FC236}">
                <a16:creationId xmlns:a16="http://schemas.microsoft.com/office/drawing/2014/main" id="{14ED218D-A1E0-4FAC-99B4-4494993CA5A0}"/>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26</a:t>
            </a:fld>
            <a:endParaRPr lang="en-US"/>
          </a:p>
        </p:txBody>
      </p:sp>
      <p:sp>
        <p:nvSpPr>
          <p:cNvPr id="4" name="TextBox 3"/>
          <p:cNvSpPr txBox="1"/>
          <p:nvPr/>
        </p:nvSpPr>
        <p:spPr>
          <a:xfrm>
            <a:off x="9984432" y="6309320"/>
            <a:ext cx="504056" cy="369332"/>
          </a:xfrm>
          <a:prstGeom prst="rect">
            <a:avLst/>
          </a:prstGeom>
          <a:noFill/>
        </p:spPr>
        <p:txBody>
          <a:bodyPr wrap="square" rtlCol="0">
            <a:spAutoFit/>
          </a:bodyPr>
          <a:lstStyle/>
          <a:p>
            <a:pPr algn="ctr"/>
            <a:r>
              <a:rPr lang="en-US" dirty="0">
                <a:solidFill>
                  <a:schemeClr val="bg1"/>
                </a:solidFill>
              </a:rPr>
              <a:t>23</a:t>
            </a:r>
          </a:p>
        </p:txBody>
      </p:sp>
    </p:spTree>
    <p:extLst>
      <p:ext uri="{BB962C8B-B14F-4D97-AF65-F5344CB8AC3E}">
        <p14:creationId xmlns:p14="http://schemas.microsoft.com/office/powerpoint/2010/main" val="40510357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26507D3-29A1-4884-BEF1-DF9D6CBDE905}"/>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27</a:t>
            </a:fld>
            <a:endParaRPr lang="en-US" dirty="0"/>
          </a:p>
        </p:txBody>
      </p:sp>
      <p:sp>
        <p:nvSpPr>
          <p:cNvPr id="7" name="TextBox 6">
            <a:extLst>
              <a:ext uri="{FF2B5EF4-FFF2-40B4-BE49-F238E27FC236}">
                <a16:creationId xmlns:a16="http://schemas.microsoft.com/office/drawing/2014/main" id="{706446D8-756A-4F73-9D90-8976F5AEFF50}"/>
              </a:ext>
            </a:extLst>
          </p:cNvPr>
          <p:cNvSpPr txBox="1"/>
          <p:nvPr/>
        </p:nvSpPr>
        <p:spPr>
          <a:xfrm>
            <a:off x="623392" y="339396"/>
            <a:ext cx="10009112" cy="369332"/>
          </a:xfrm>
          <a:prstGeom prst="rect">
            <a:avLst/>
          </a:prstGeom>
          <a:noFill/>
        </p:spPr>
        <p:txBody>
          <a:bodyPr wrap="square" rtlCol="0">
            <a:spAutoFit/>
          </a:bodyPr>
          <a:lstStyle/>
          <a:p>
            <a:r>
              <a:rPr lang="en-US" b="1" dirty="0">
                <a:solidFill>
                  <a:schemeClr val="tx1">
                    <a:lumMod val="60000"/>
                    <a:lumOff val="40000"/>
                  </a:schemeClr>
                </a:solidFill>
              </a:rPr>
              <a:t>INVESTISSEMENT PAR HABITANT, 2005-2008 ET 2013-2016</a:t>
            </a:r>
          </a:p>
        </p:txBody>
      </p:sp>
      <p:sp>
        <p:nvSpPr>
          <p:cNvPr id="8" name="TextBox 7">
            <a:extLst>
              <a:ext uri="{FF2B5EF4-FFF2-40B4-BE49-F238E27FC236}">
                <a16:creationId xmlns:a16="http://schemas.microsoft.com/office/drawing/2014/main" id="{2340036F-68E1-4A45-8E44-162E73A7117A}"/>
              </a:ext>
            </a:extLst>
          </p:cNvPr>
          <p:cNvSpPr txBox="1"/>
          <p:nvPr/>
        </p:nvSpPr>
        <p:spPr>
          <a:xfrm>
            <a:off x="623392" y="896871"/>
            <a:ext cx="1349566" cy="369332"/>
          </a:xfrm>
          <a:prstGeom prst="rect">
            <a:avLst/>
          </a:prstGeom>
          <a:noFill/>
        </p:spPr>
        <p:txBody>
          <a:bodyPr wrap="square" rtlCol="0">
            <a:spAutoFit/>
          </a:bodyPr>
          <a:lstStyle/>
          <a:p>
            <a:r>
              <a:rPr lang="en-US" b="1" dirty="0">
                <a:solidFill>
                  <a:schemeClr val="tx1">
                    <a:lumMod val="60000"/>
                    <a:lumOff val="40000"/>
                  </a:schemeClr>
                </a:solidFill>
              </a:rPr>
              <a:t>2005-2008</a:t>
            </a:r>
          </a:p>
        </p:txBody>
      </p:sp>
      <p:sp>
        <p:nvSpPr>
          <p:cNvPr id="9" name="TextBox 8">
            <a:extLst>
              <a:ext uri="{FF2B5EF4-FFF2-40B4-BE49-F238E27FC236}">
                <a16:creationId xmlns:a16="http://schemas.microsoft.com/office/drawing/2014/main" id="{D2767932-931A-4E44-B27E-55A9207B1D14}"/>
              </a:ext>
            </a:extLst>
          </p:cNvPr>
          <p:cNvSpPr txBox="1"/>
          <p:nvPr/>
        </p:nvSpPr>
        <p:spPr>
          <a:xfrm>
            <a:off x="695400" y="3574788"/>
            <a:ext cx="1349566" cy="369332"/>
          </a:xfrm>
          <a:prstGeom prst="rect">
            <a:avLst/>
          </a:prstGeom>
          <a:noFill/>
        </p:spPr>
        <p:txBody>
          <a:bodyPr wrap="square" rtlCol="0">
            <a:spAutoFit/>
          </a:bodyPr>
          <a:lstStyle/>
          <a:p>
            <a:r>
              <a:rPr lang="en-US" b="1" dirty="0">
                <a:solidFill>
                  <a:schemeClr val="tx1">
                    <a:lumMod val="60000"/>
                    <a:lumOff val="40000"/>
                  </a:schemeClr>
                </a:solidFill>
              </a:rPr>
              <a:t>2013-2016</a:t>
            </a:r>
            <a:endParaRPr lang="en-US" b="1" dirty="0">
              <a:solidFill>
                <a:schemeClr val="tx1">
                  <a:lumMod val="60000"/>
                  <a:lumOff val="40000"/>
                </a:schemeClr>
              </a:solidFill>
              <a:latin typeface="+mj-lt"/>
            </a:endParaRPr>
          </a:p>
        </p:txBody>
      </p:sp>
      <p:pic>
        <p:nvPicPr>
          <p:cNvPr id="12" name="Picture 11">
            <a:extLst>
              <a:ext uri="{FF2B5EF4-FFF2-40B4-BE49-F238E27FC236}">
                <a16:creationId xmlns:a16="http://schemas.microsoft.com/office/drawing/2014/main" id="{A15C3AD0-77D8-45D3-BD39-514FAE54AACE}"/>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42650"/>
          <a:stretch/>
        </p:blipFill>
        <p:spPr>
          <a:xfrm>
            <a:off x="1919536" y="3759454"/>
            <a:ext cx="5151550" cy="2596896"/>
          </a:xfrm>
          <a:prstGeom prst="rect">
            <a:avLst/>
          </a:prstGeom>
        </p:spPr>
      </p:pic>
      <p:sp>
        <p:nvSpPr>
          <p:cNvPr id="6" name="TextBox 5">
            <a:extLst>
              <a:ext uri="{FF2B5EF4-FFF2-40B4-BE49-F238E27FC236}">
                <a16:creationId xmlns:a16="http://schemas.microsoft.com/office/drawing/2014/main" id="{9AF19B8F-99D6-4B17-9D68-1E54F0A82A6E}"/>
              </a:ext>
            </a:extLst>
          </p:cNvPr>
          <p:cNvSpPr txBox="1"/>
          <p:nvPr/>
        </p:nvSpPr>
        <p:spPr>
          <a:xfrm>
            <a:off x="8112224" y="4581128"/>
            <a:ext cx="3024336" cy="1354217"/>
          </a:xfrm>
          <a:prstGeom prst="rect">
            <a:avLst/>
          </a:prstGeom>
          <a:noFill/>
        </p:spPr>
        <p:txBody>
          <a:bodyPr wrap="square" rtlCol="0">
            <a:spAutoFit/>
          </a:bodyPr>
          <a:lstStyle/>
          <a:p>
            <a:r>
              <a:rPr lang="en-US" sz="1600" dirty="0">
                <a:solidFill>
                  <a:schemeClr val="accent3">
                    <a:lumMod val="40000"/>
                    <a:lumOff val="60000"/>
                  </a:schemeClr>
                </a:solidFill>
              </a:rPr>
              <a:t>●</a:t>
            </a:r>
            <a:r>
              <a:rPr lang="en-US" sz="1600" dirty="0">
                <a:solidFill>
                  <a:schemeClr val="accent6"/>
                </a:solidFill>
              </a:rPr>
              <a:t> </a:t>
            </a:r>
            <a:r>
              <a:rPr lang="en-US" sz="1600" dirty="0" err="1">
                <a:latin typeface="+mj-lt"/>
              </a:rPr>
              <a:t>Moins</a:t>
            </a:r>
            <a:r>
              <a:rPr lang="en-US" sz="1600" dirty="0">
                <a:latin typeface="+mj-lt"/>
              </a:rPr>
              <a:t> de 1,00 $</a:t>
            </a:r>
            <a:endParaRPr lang="en-US" sz="2400" dirty="0">
              <a:solidFill>
                <a:schemeClr val="accent6"/>
              </a:solidFill>
              <a:latin typeface="+mj-lt"/>
            </a:endParaRPr>
          </a:p>
          <a:p>
            <a:r>
              <a:rPr lang="en-US" sz="1600" dirty="0">
                <a:solidFill>
                  <a:schemeClr val="accent6"/>
                </a:solidFill>
              </a:rPr>
              <a:t>● </a:t>
            </a:r>
            <a:r>
              <a:rPr lang="en-US" sz="1600" dirty="0">
                <a:latin typeface="+mj-lt"/>
              </a:rPr>
              <a:t>1,00 $ </a:t>
            </a:r>
            <a:r>
              <a:rPr lang="fr-FR" sz="1600" dirty="0"/>
              <a:t>à</a:t>
            </a:r>
            <a:r>
              <a:rPr lang="en-US" sz="1600" dirty="0">
                <a:latin typeface="+mj-lt"/>
              </a:rPr>
              <a:t> </a:t>
            </a:r>
            <a:r>
              <a:rPr lang="en-US" sz="1600" dirty="0"/>
              <a:t>2,99 $</a:t>
            </a:r>
            <a:endParaRPr lang="en-US" sz="1600" dirty="0">
              <a:latin typeface="+mj-lt"/>
            </a:endParaRPr>
          </a:p>
          <a:p>
            <a:r>
              <a:rPr lang="en-US" sz="1600" dirty="0">
                <a:solidFill>
                  <a:schemeClr val="accent3"/>
                </a:solidFill>
              </a:rPr>
              <a:t>●</a:t>
            </a:r>
            <a:r>
              <a:rPr lang="en-US" sz="1600" dirty="0">
                <a:solidFill>
                  <a:schemeClr val="accent6"/>
                </a:solidFill>
              </a:rPr>
              <a:t> </a:t>
            </a:r>
            <a:r>
              <a:rPr lang="en-US" sz="1600" dirty="0">
                <a:latin typeface="+mj-lt"/>
              </a:rPr>
              <a:t>3,00 $ </a:t>
            </a:r>
            <a:r>
              <a:rPr lang="fr-FR" sz="1600" dirty="0"/>
              <a:t>à </a:t>
            </a:r>
            <a:r>
              <a:rPr lang="en-US" sz="1600" dirty="0"/>
              <a:t> 4,99 $</a:t>
            </a:r>
          </a:p>
          <a:p>
            <a:r>
              <a:rPr lang="en-US" sz="1600" dirty="0">
                <a:solidFill>
                  <a:schemeClr val="accent1"/>
                </a:solidFill>
              </a:rPr>
              <a:t>● </a:t>
            </a:r>
            <a:r>
              <a:rPr lang="en-US" sz="1600" dirty="0">
                <a:latin typeface="+mj-lt"/>
              </a:rPr>
              <a:t>5,00 $ </a:t>
            </a:r>
            <a:r>
              <a:rPr lang="en-US" sz="1600" dirty="0" err="1">
                <a:latin typeface="+mj-lt"/>
              </a:rPr>
              <a:t>ou</a:t>
            </a:r>
            <a:r>
              <a:rPr lang="en-US" sz="1600" dirty="0">
                <a:latin typeface="+mj-lt"/>
              </a:rPr>
              <a:t> plus</a:t>
            </a:r>
          </a:p>
          <a:p>
            <a:endParaRPr lang="en-US" sz="1600" dirty="0">
              <a:latin typeface="+mj-lt"/>
            </a:endParaRPr>
          </a:p>
        </p:txBody>
      </p:sp>
      <p:pic>
        <p:nvPicPr>
          <p:cNvPr id="14" name="Picture 13">
            <a:extLst>
              <a:ext uri="{FF2B5EF4-FFF2-40B4-BE49-F238E27FC236}">
                <a16:creationId xmlns:a16="http://schemas.microsoft.com/office/drawing/2014/main" id="{4B734ECB-6D07-435B-B7C0-6264F97C59E7}"/>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42815"/>
          <a:stretch/>
        </p:blipFill>
        <p:spPr>
          <a:xfrm>
            <a:off x="1775520" y="1081537"/>
            <a:ext cx="5166458" cy="2596896"/>
          </a:xfrm>
          <a:prstGeom prst="rect">
            <a:avLst/>
          </a:prstGeom>
        </p:spPr>
      </p:pic>
    </p:spTree>
    <p:extLst>
      <p:ext uri="{BB962C8B-B14F-4D97-AF65-F5344CB8AC3E}">
        <p14:creationId xmlns:p14="http://schemas.microsoft.com/office/powerpoint/2010/main" val="30011288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r>
              <a:rPr lang="fr-FR" dirty="0"/>
              <a:t>Le bref rapport intitulé </a:t>
            </a:r>
            <a:r>
              <a:rPr lang="fr-FR" i="1" dirty="0"/>
              <a:t>Investissements dans la recherche translationnelle sur le cancer au Canada de 2005 à 2016 </a:t>
            </a:r>
            <a:r>
              <a:rPr lang="fr-FR" dirty="0"/>
              <a:t>et les tableaux interactifs sont offerts en version électronique à l’adresse </a:t>
            </a:r>
            <a:r>
              <a:rPr lang="fr-FR" dirty="0">
                <a:hlinkClick r:id="rId3"/>
              </a:rPr>
              <a:t>http://www.ccra-acrc.ca</a:t>
            </a:r>
            <a:r>
              <a:rPr lang="fr-FR" dirty="0"/>
              <a:t>. La production de ce rapport a été rendue possible grâce à une collaboration et à une contribution financière du Partenariat canadien contre le cancer et de Santé Canada.</a:t>
            </a:r>
          </a:p>
          <a:p>
            <a:r>
              <a:rPr lang="fr-FR" dirty="0"/>
              <a:t>La réalisation de ce rapport n’aurait pas été possible sans les conseils des personnes suivantes : D</a:t>
            </a:r>
            <a:r>
              <a:rPr lang="fr-FR" baseline="30000" dirty="0"/>
              <a:t>r </a:t>
            </a:r>
            <a:r>
              <a:rPr lang="fr-FR" dirty="0"/>
              <a:t>Judy Bray (Société canadienne du cancer), D</a:t>
            </a:r>
            <a:r>
              <a:rPr lang="fr-FR" baseline="30000" dirty="0"/>
              <a:t>r </a:t>
            </a:r>
            <a:r>
              <a:rPr lang="fr-FR" dirty="0"/>
              <a:t>Craig Earle (Partenariat canadien contre le cancer), D</a:t>
            </a:r>
            <a:r>
              <a:rPr lang="fr-FR" baseline="30000" dirty="0"/>
              <a:t>r </a:t>
            </a:r>
            <a:r>
              <a:rPr lang="fr-FR" dirty="0"/>
              <a:t>Stuart Edmonds (Cancer de la prostate Canada), D</a:t>
            </a:r>
            <a:r>
              <a:rPr lang="fr-FR" baseline="30000" dirty="0"/>
              <a:t>r </a:t>
            </a:r>
            <a:r>
              <a:rPr lang="fr-FR" dirty="0"/>
              <a:t>Jim Hudson (consultant), D</a:t>
            </a:r>
            <a:r>
              <a:rPr lang="fr-FR" baseline="30000" dirty="0"/>
              <a:t>re </a:t>
            </a:r>
            <a:r>
              <a:rPr lang="fr-FR" dirty="0"/>
              <a:t>Anne-Marie Mes-Masson (Institut du cancer de Montréal, CRCHUM) et D</a:t>
            </a:r>
            <a:r>
              <a:rPr lang="fr-FR" baseline="30000" dirty="0"/>
              <a:t>r </a:t>
            </a:r>
            <a:r>
              <a:rPr lang="fr-FR" dirty="0"/>
              <a:t>Stephen Robbins (Institut du cancer des IRSC).</a:t>
            </a:r>
          </a:p>
          <a:p>
            <a:r>
              <a:rPr lang="fr-FR" dirty="0"/>
              <a:t>Le D</a:t>
            </a:r>
            <a:r>
              <a:rPr lang="fr-FR" baseline="30000" dirty="0"/>
              <a:t>r</a:t>
            </a:r>
            <a:r>
              <a:rPr lang="fr-FR" dirty="0"/>
              <a:t> Victor Ling, président fondateur et directeur scientifique de l’Institut de recherche Terry Fox, est à l’origine de l’analyse initiale sur la recherche translationnelle et reconnaît le rôle de pionnier de l’organisation dans le soutien à la recherche translationnelle au Canada.</a:t>
            </a:r>
          </a:p>
          <a:p>
            <a:r>
              <a:rPr lang="fr-FR" dirty="0"/>
              <a:t>Pour toute question concernant ce projet, veuillez communiquer directement avec la directrice de l’Enquête canadienne sur la recherche sur le cancer à l’adresse </a:t>
            </a:r>
            <a:r>
              <a:rPr lang="fr-FR" dirty="0">
                <a:hlinkClick r:id="rId4"/>
              </a:rPr>
              <a:t>info@ccra-acrc.ca</a:t>
            </a:r>
            <a:r>
              <a:rPr lang="fr-FR" dirty="0"/>
              <a:t>. </a:t>
            </a:r>
          </a:p>
        </p:txBody>
      </p:sp>
      <p:sp>
        <p:nvSpPr>
          <p:cNvPr id="26626" name="Title 1"/>
          <p:cNvSpPr>
            <a:spLocks noGrp="1"/>
          </p:cNvSpPr>
          <p:nvPr>
            <p:ph type="title"/>
          </p:nvPr>
        </p:nvSpPr>
        <p:spPr/>
        <p:txBody>
          <a:bodyPr/>
          <a:lstStyle/>
          <a:p>
            <a:r>
              <a:rPr lang="fr-CA" dirty="0"/>
              <a:t>Information supplémentaire</a:t>
            </a:r>
            <a:endParaRPr lang="en-US" dirty="0"/>
          </a:p>
        </p:txBody>
      </p:sp>
      <p:sp>
        <p:nvSpPr>
          <p:cNvPr id="2" name="Slide Number Placeholder 1">
            <a:extLst>
              <a:ext uri="{FF2B5EF4-FFF2-40B4-BE49-F238E27FC236}">
                <a16:creationId xmlns:a16="http://schemas.microsoft.com/office/drawing/2014/main" id="{27869C97-264F-4DD8-905B-F048219FC302}"/>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28</a:t>
            </a:fld>
            <a:endParaRPr lang="en-US"/>
          </a:p>
        </p:txBody>
      </p:sp>
      <p:sp>
        <p:nvSpPr>
          <p:cNvPr id="4" name="TextBox 3"/>
          <p:cNvSpPr txBox="1"/>
          <p:nvPr/>
        </p:nvSpPr>
        <p:spPr>
          <a:xfrm>
            <a:off x="9963944" y="6309320"/>
            <a:ext cx="493712" cy="369332"/>
          </a:xfrm>
          <a:prstGeom prst="rect">
            <a:avLst/>
          </a:prstGeom>
          <a:noFill/>
        </p:spPr>
        <p:txBody>
          <a:bodyPr wrap="square" rtlCol="0">
            <a:spAutoFit/>
          </a:bodyPr>
          <a:lstStyle/>
          <a:p>
            <a:pPr algn="ctr"/>
            <a:r>
              <a:rPr lang="en-US" dirty="0">
                <a:solidFill>
                  <a:schemeClr val="bg1"/>
                </a:solidFill>
              </a:rPr>
              <a:t>25</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59B16655-90DC-4B01-9791-D8ACD91E5653}"/>
              </a:ext>
            </a:extLst>
          </p:cNvPr>
          <p:cNvGraphicFramePr>
            <a:graphicFrameLocks noGrp="1"/>
          </p:cNvGraphicFramePr>
          <p:nvPr>
            <p:extLst>
              <p:ext uri="{D42A27DB-BD31-4B8C-83A1-F6EECF244321}">
                <p14:modId xmlns:p14="http://schemas.microsoft.com/office/powerpoint/2010/main" val="263849619"/>
              </p:ext>
            </p:extLst>
          </p:nvPr>
        </p:nvGraphicFramePr>
        <p:xfrm>
          <a:off x="838200" y="1405466"/>
          <a:ext cx="10725149" cy="4233336"/>
        </p:xfrm>
        <a:graphic>
          <a:graphicData uri="http://schemas.openxmlformats.org/drawingml/2006/table">
            <a:tbl>
              <a:tblPr firstRow="1" bandRow="1">
                <a:tableStyleId>{5C22544A-7EE6-4342-B048-85BDC9FD1C3A}</a:tableStyleId>
              </a:tblPr>
              <a:tblGrid>
                <a:gridCol w="1457325">
                  <a:extLst>
                    <a:ext uri="{9D8B030D-6E8A-4147-A177-3AD203B41FA5}">
                      <a16:colId xmlns:a16="http://schemas.microsoft.com/office/drawing/2014/main" val="3290413581"/>
                    </a:ext>
                  </a:extLst>
                </a:gridCol>
                <a:gridCol w="9267824">
                  <a:extLst>
                    <a:ext uri="{9D8B030D-6E8A-4147-A177-3AD203B41FA5}">
                      <a16:colId xmlns:a16="http://schemas.microsoft.com/office/drawing/2014/main" val="4032934852"/>
                    </a:ext>
                  </a:extLst>
                </a:gridCol>
              </a:tblGrid>
              <a:tr h="1058334">
                <a:tc>
                  <a:txBody>
                    <a:bodyPr/>
                    <a:lstStyle/>
                    <a:p>
                      <a:endParaRPr lang="en-US"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r>
                        <a:rPr lang="en-US" sz="2400" dirty="0">
                          <a:solidFill>
                            <a:schemeClr val="accent2"/>
                          </a:solidFill>
                          <a:latin typeface="Segoe UI" panose="020B0502040204020203" pitchFamily="34" charset="0"/>
                          <a:ea typeface="Segoe UI" panose="020B0502040204020203" pitchFamily="34" charset="0"/>
                          <a:cs typeface="Segoe UI" panose="020B0502040204020203" pitchFamily="34" charset="0"/>
                        </a:rPr>
                        <a:t>www.ccra-acrc.ca</a:t>
                      </a:r>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9836612"/>
                  </a:ext>
                </a:extLst>
              </a:tr>
              <a:tr h="1058334">
                <a:tc>
                  <a:txBody>
                    <a:bodyPr/>
                    <a:lstStyle/>
                    <a:p>
                      <a:endParaRPr lang="en-US"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r>
                        <a:rPr lang="en-US" sz="2400" b="1" dirty="0">
                          <a:solidFill>
                            <a:schemeClr val="accent2"/>
                          </a:solidFill>
                          <a:latin typeface="Segoe UI" panose="020B0502040204020203" pitchFamily="34" charset="0"/>
                          <a:ea typeface="Segoe UI" panose="020B0502040204020203" pitchFamily="34" charset="0"/>
                          <a:cs typeface="Segoe UI" panose="020B0502040204020203" pitchFamily="34" charset="0"/>
                        </a:rPr>
                        <a:t>@</a:t>
                      </a:r>
                      <a:r>
                        <a:rPr lang="en-US" sz="2400" b="1" dirty="0" err="1">
                          <a:solidFill>
                            <a:schemeClr val="accent2"/>
                          </a:solidFill>
                          <a:latin typeface="Segoe UI" panose="020B0502040204020203" pitchFamily="34" charset="0"/>
                          <a:ea typeface="Segoe UI" panose="020B0502040204020203" pitchFamily="34" charset="0"/>
                          <a:cs typeface="Segoe UI" panose="020B0502040204020203" pitchFamily="34" charset="0"/>
                        </a:rPr>
                        <a:t>CCRAlliance</a:t>
                      </a:r>
                      <a:endParaRPr lang="en-US" sz="2400" b="1" dirty="0">
                        <a:solidFill>
                          <a:schemeClr val="accent2"/>
                        </a:solidFill>
                        <a:latin typeface="Segoe UI" panose="020B0502040204020203" pitchFamily="34" charset="0"/>
                        <a:ea typeface="Segoe UI" panose="020B0502040204020203" pitchFamily="34" charset="0"/>
                        <a:cs typeface="Segoe UI" panose="020B0502040204020203" pitchFamily="34" charset="0"/>
                      </a:endParaRPr>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19939360"/>
                  </a:ext>
                </a:extLst>
              </a:tr>
              <a:tr h="1058334">
                <a:tc>
                  <a:txBody>
                    <a:bodyPr/>
                    <a:lstStyle/>
                    <a:p>
                      <a:endParaRPr lang="en-US"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r>
                        <a:rPr lang="en-US" sz="2400" b="1" dirty="0">
                          <a:solidFill>
                            <a:schemeClr val="accent2"/>
                          </a:solidFill>
                          <a:latin typeface="Segoe UI" panose="020B0502040204020203" pitchFamily="34" charset="0"/>
                          <a:ea typeface="Segoe UI" panose="020B0502040204020203" pitchFamily="34" charset="0"/>
                          <a:cs typeface="Segoe UI" panose="020B0502040204020203" pitchFamily="34" charset="0"/>
                        </a:rPr>
                        <a:t>linkedin.com/company/</a:t>
                      </a:r>
                      <a:r>
                        <a:rPr lang="en-US" sz="2400" b="1" dirty="0" err="1">
                          <a:solidFill>
                            <a:schemeClr val="accent2"/>
                          </a:solidFill>
                          <a:latin typeface="Segoe UI" panose="020B0502040204020203" pitchFamily="34" charset="0"/>
                          <a:ea typeface="Segoe UI" panose="020B0502040204020203" pitchFamily="34" charset="0"/>
                          <a:cs typeface="Segoe UI" panose="020B0502040204020203" pitchFamily="34" charset="0"/>
                        </a:rPr>
                        <a:t>canadian</a:t>
                      </a:r>
                      <a:r>
                        <a:rPr lang="en-US" sz="2400" b="1" dirty="0">
                          <a:solidFill>
                            <a:schemeClr val="accent2"/>
                          </a:solidFill>
                          <a:latin typeface="Segoe UI" panose="020B0502040204020203" pitchFamily="34" charset="0"/>
                          <a:ea typeface="Segoe UI" panose="020B0502040204020203" pitchFamily="34" charset="0"/>
                          <a:cs typeface="Segoe UI" panose="020B0502040204020203" pitchFamily="34" charset="0"/>
                        </a:rPr>
                        <a:t>-cancer-research-alliance/</a:t>
                      </a:r>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1725934"/>
                  </a:ext>
                </a:extLst>
              </a:tr>
              <a:tr h="1058334">
                <a:tc>
                  <a:txBody>
                    <a:bodyPr/>
                    <a:lstStyle/>
                    <a:p>
                      <a:endParaRPr lang="en-US"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r>
                        <a:rPr lang="en-US" sz="2400" b="1" dirty="0">
                          <a:solidFill>
                            <a:schemeClr val="accent2"/>
                          </a:solidFill>
                          <a:latin typeface="Segoe UI" panose="020B0502040204020203" pitchFamily="34" charset="0"/>
                          <a:ea typeface="Segoe UI" panose="020B0502040204020203" pitchFamily="34" charset="0"/>
                          <a:cs typeface="Segoe UI" panose="020B0502040204020203" pitchFamily="34" charset="0"/>
                        </a:rPr>
                        <a:t>info@ccra-acrc.ca</a:t>
                      </a:r>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04921721"/>
                  </a:ext>
                </a:extLst>
              </a:tr>
            </a:tbl>
          </a:graphicData>
        </a:graphic>
      </p:graphicFrame>
      <p:pic>
        <p:nvPicPr>
          <p:cNvPr id="3" name="Picture 2">
            <a:extLst>
              <a:ext uri="{FF2B5EF4-FFF2-40B4-BE49-F238E27FC236}">
                <a16:creationId xmlns:a16="http://schemas.microsoft.com/office/drawing/2014/main" id="{231F1B0F-517B-4A10-AC79-60BC0B52B347}"/>
              </a:ext>
            </a:extLst>
          </p:cNvPr>
          <p:cNvPicPr>
            <a:picLocks noChangeAspect="1"/>
          </p:cNvPicPr>
          <p:nvPr/>
        </p:nvPicPr>
        <p:blipFill>
          <a:blip r:embed="rId2">
            <a:clrChange>
              <a:clrFrom>
                <a:srgbClr val="FFFFFF"/>
              </a:clrFrom>
              <a:clrTo>
                <a:srgbClr val="FFFFFF">
                  <a:alpha val="0"/>
                </a:srgbClr>
              </a:clrTo>
            </a:clrChange>
            <a:biLevel thresh="25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127999" y="2597548"/>
            <a:ext cx="980140" cy="791901"/>
          </a:xfrm>
          <a:prstGeom prst="rect">
            <a:avLst/>
          </a:prstGeom>
        </p:spPr>
      </p:pic>
      <p:pic>
        <p:nvPicPr>
          <p:cNvPr id="8" name="Picture 7">
            <a:extLst>
              <a:ext uri="{FF2B5EF4-FFF2-40B4-BE49-F238E27FC236}">
                <a16:creationId xmlns:a16="http://schemas.microsoft.com/office/drawing/2014/main" id="{2E4B82F0-21B3-48F0-9638-45D7F5CBAB3B}"/>
              </a:ext>
            </a:extLst>
          </p:cNvPr>
          <p:cNvPicPr>
            <a:picLocks noChangeAspect="1"/>
          </p:cNvPicPr>
          <p:nvPr/>
        </p:nvPicPr>
        <p:blipFill>
          <a:blip r:embed="rId4">
            <a:clrChange>
              <a:clrFrom>
                <a:srgbClr val="FFFFFF"/>
              </a:clrFrom>
              <a:clrTo>
                <a:srgbClr val="FFFFFF">
                  <a:alpha val="0"/>
                </a:srgbClr>
              </a:clrTo>
            </a:clrChange>
            <a:biLevel thresh="25000"/>
          </a:blip>
          <a:stretch>
            <a:fillRect/>
          </a:stretch>
        </p:blipFill>
        <p:spPr>
          <a:xfrm>
            <a:off x="1127999" y="1509332"/>
            <a:ext cx="881837" cy="881837"/>
          </a:xfrm>
          <a:prstGeom prst="rect">
            <a:avLst/>
          </a:prstGeom>
        </p:spPr>
      </p:pic>
      <p:pic>
        <p:nvPicPr>
          <p:cNvPr id="1036" name="Picture 12" descr="Image result for white email icon">
            <a:extLst>
              <a:ext uri="{FF2B5EF4-FFF2-40B4-BE49-F238E27FC236}">
                <a16:creationId xmlns:a16="http://schemas.microsoft.com/office/drawing/2014/main" id="{76D8F9A0-D6D7-40BC-A075-DAAE8037064C}"/>
              </a:ext>
            </a:extLst>
          </p:cNvPr>
          <p:cNvPicPr>
            <a:picLocks noChangeAspect="1" noChangeArrowheads="1"/>
          </p:cNvPicPr>
          <p:nvPr/>
        </p:nvPicPr>
        <p:blipFill>
          <a:blip r:embed="rId5">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205007" y="4626410"/>
            <a:ext cx="826124" cy="826124"/>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Image result for white linkedin icon">
            <a:extLst>
              <a:ext uri="{FF2B5EF4-FFF2-40B4-BE49-F238E27FC236}">
                <a16:creationId xmlns:a16="http://schemas.microsoft.com/office/drawing/2014/main" id="{44A8AC9B-808A-446C-8E0C-5AE9EA141F7E}"/>
              </a:ext>
            </a:extLst>
          </p:cNvPr>
          <p:cNvPicPr>
            <a:picLocks noChangeAspect="1" noChangeArrowheads="1"/>
          </p:cNvPicPr>
          <p:nvPr/>
        </p:nvPicPr>
        <p:blipFill>
          <a:blip r:embed="rId6">
            <a:clrChange>
              <a:clrFrom>
                <a:srgbClr val="929292"/>
              </a:clrFrom>
              <a:clrTo>
                <a:srgbClr val="929292">
                  <a:alpha val="0"/>
                </a:srgbClr>
              </a:clrTo>
            </a:clrChange>
            <a:biLevel thresh="25000"/>
            <a:extLst>
              <a:ext uri="{28A0092B-C50C-407E-A947-70E740481C1C}">
                <a14:useLocalDpi xmlns:a14="http://schemas.microsoft.com/office/drawing/2010/main" val="0"/>
              </a:ext>
            </a:extLst>
          </a:blip>
          <a:srcRect/>
          <a:stretch>
            <a:fillRect/>
          </a:stretch>
        </p:blipFill>
        <p:spPr bwMode="auto">
          <a:xfrm>
            <a:off x="1205007" y="3583984"/>
            <a:ext cx="826124" cy="826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8386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p:txBody>
          <a:bodyPr>
            <a:normAutofit fontScale="85000" lnSpcReduction="10000"/>
          </a:bodyPr>
          <a:lstStyle/>
          <a:p>
            <a:r>
              <a:rPr lang="fr-FR" dirty="0"/>
              <a:t>L’accent est mis de plus en plus sur les moyens de mettre les découvertes de recherche en application le plus rapidement possible au profit de la population. </a:t>
            </a:r>
          </a:p>
          <a:p>
            <a:r>
              <a:rPr lang="fr-FR" dirty="0"/>
              <a:t>Les bailleurs de fonds de la recherche souhaitent cerner les lacunes et les éventuels goulots d’étranglement de la recherche translationnelle, ainsi que trouver des solutions prospectives qui permettront d’améliorer la mise en œuvre de découvertes novatrices « du laboratoire au chevet du malade ».</a:t>
            </a:r>
            <a:endParaRPr lang="en-US" dirty="0"/>
          </a:p>
          <a:p>
            <a:r>
              <a:rPr lang="fr-FR" dirty="0"/>
              <a:t>Aux fins du présent rapport, on entend par recherche translationnelle les recherches qui confirment et approfondissent les découvertes concernant les modalités tangibles (précliniques) et les modalités des tests cliniques (cliniques). Elle exclut la recherche sur la mise en œuvre, conçue pour transférer les résultats cliniques vers les milieux de pratique et les collectivités. </a:t>
            </a:r>
            <a:endParaRPr lang="en-US" dirty="0"/>
          </a:p>
        </p:txBody>
      </p:sp>
      <p:sp>
        <p:nvSpPr>
          <p:cNvPr id="5122" name="Title 1"/>
          <p:cNvSpPr>
            <a:spLocks noGrp="1"/>
          </p:cNvSpPr>
          <p:nvPr>
            <p:ph type="title"/>
          </p:nvPr>
        </p:nvSpPr>
        <p:spPr/>
        <p:txBody>
          <a:bodyPr>
            <a:normAutofit fontScale="90000"/>
          </a:bodyPr>
          <a:lstStyle/>
          <a:p>
            <a:r>
              <a:rPr lang="fr-FR" dirty="0"/>
              <a:t>Pourquoi faire rapport de ces investissements?</a:t>
            </a:r>
            <a:endParaRPr lang="en-US" dirty="0"/>
          </a:p>
        </p:txBody>
      </p:sp>
      <p:sp>
        <p:nvSpPr>
          <p:cNvPr id="9" name="Slide Number Placeholder 8">
            <a:extLst>
              <a:ext uri="{FF2B5EF4-FFF2-40B4-BE49-F238E27FC236}">
                <a16:creationId xmlns:a16="http://schemas.microsoft.com/office/drawing/2014/main" id="{44A65006-B7AA-4BF4-9B2C-7BA9DC6D9D54}"/>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3</a:t>
            </a:fld>
            <a:endParaRPr lang="en-US"/>
          </a:p>
        </p:txBody>
      </p:sp>
      <p:sp>
        <p:nvSpPr>
          <p:cNvPr id="4" name="TextBox 3"/>
          <p:cNvSpPr txBox="1"/>
          <p:nvPr/>
        </p:nvSpPr>
        <p:spPr>
          <a:xfrm>
            <a:off x="10056440" y="6309320"/>
            <a:ext cx="288032" cy="369332"/>
          </a:xfrm>
          <a:prstGeom prst="rect">
            <a:avLst/>
          </a:prstGeom>
          <a:noFill/>
        </p:spPr>
        <p:txBody>
          <a:bodyPr wrap="square" rtlCol="0">
            <a:spAutoFit/>
          </a:bodyPr>
          <a:lstStyle/>
          <a:p>
            <a:r>
              <a:rPr lang="en-US" dirty="0">
                <a:solidFill>
                  <a:schemeClr val="bg1"/>
                </a:solidFill>
              </a:rPr>
              <a:t>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p:nvPr>
        </p:nvSpPr>
        <p:spPr/>
        <p:txBody>
          <a:bodyPr>
            <a:normAutofit fontScale="90000"/>
          </a:bodyPr>
          <a:lstStyle/>
          <a:p>
            <a:r>
              <a:rPr lang="fr-FR" dirty="0"/>
              <a:t>Continuum de la recherche translationnelle [1]</a:t>
            </a:r>
            <a:endParaRPr lang="en-US" dirty="0"/>
          </a:p>
        </p:txBody>
      </p:sp>
      <p:sp>
        <p:nvSpPr>
          <p:cNvPr id="3" name="Slide Number Placeholder 2">
            <a:extLst>
              <a:ext uri="{FF2B5EF4-FFF2-40B4-BE49-F238E27FC236}">
                <a16:creationId xmlns:a16="http://schemas.microsoft.com/office/drawing/2014/main" id="{E0224631-E6E3-491F-A479-BDEA574CB8DB}"/>
              </a:ext>
            </a:extLst>
          </p:cNvPr>
          <p:cNvSpPr>
            <a:spLocks noGrp="1"/>
          </p:cNvSpPr>
          <p:nvPr>
            <p:ph type="sldNum" sz="quarter" idx="4"/>
          </p:nvPr>
        </p:nvSpPr>
        <p:spPr/>
        <p:txBody>
          <a:bodyPr/>
          <a:lstStyle/>
          <a:p>
            <a:fld id="{8A432B69-45CD-4537-9322-344A0270FD73}" type="slidenum">
              <a:rPr lang="en-US" smtClean="0"/>
              <a:pPr/>
              <a:t>4</a:t>
            </a:fld>
            <a:endParaRPr lang="en-US" dirty="0"/>
          </a:p>
        </p:txBody>
      </p:sp>
      <p:sp>
        <p:nvSpPr>
          <p:cNvPr id="4" name="TextBox 3"/>
          <p:cNvSpPr txBox="1"/>
          <p:nvPr/>
        </p:nvSpPr>
        <p:spPr>
          <a:xfrm>
            <a:off x="10056440" y="6309320"/>
            <a:ext cx="288032" cy="369332"/>
          </a:xfrm>
          <a:prstGeom prst="rect">
            <a:avLst/>
          </a:prstGeom>
          <a:noFill/>
        </p:spPr>
        <p:txBody>
          <a:bodyPr wrap="square" rtlCol="0">
            <a:spAutoFit/>
          </a:bodyPr>
          <a:lstStyle/>
          <a:p>
            <a:r>
              <a:rPr lang="en-US" dirty="0">
                <a:solidFill>
                  <a:schemeClr val="bg1"/>
                </a:solidFill>
              </a:rPr>
              <a:t>4</a:t>
            </a:r>
          </a:p>
        </p:txBody>
      </p:sp>
      <p:pic>
        <p:nvPicPr>
          <p:cNvPr id="8" name="Picture 2">
            <a:extLst>
              <a:ext uri="{FF2B5EF4-FFF2-40B4-BE49-F238E27FC236}">
                <a16:creationId xmlns:a16="http://schemas.microsoft.com/office/drawing/2014/main" id="{101DCF40-BF2A-4E54-9F80-B27BAA2DC93A}"/>
              </a:ext>
            </a:extLst>
          </p:cNvPr>
          <p:cNvPicPr>
            <a:picLocks noChangeAspect="1" noChangeArrowheads="1"/>
          </p:cNvPicPr>
          <p:nvPr>
            <p:custDataLst>
              <p:tags r:id="rId1"/>
            </p:custDataLst>
          </p:nvPr>
        </p:nvPicPr>
        <p:blipFill>
          <a:blip r:embed="rId3" cstate="print">
            <a:clrChange>
              <a:clrFrom>
                <a:srgbClr val="FFFFFF"/>
              </a:clrFrom>
              <a:clrTo>
                <a:srgbClr val="FFFFFF">
                  <a:alpha val="0"/>
                </a:srgbClr>
              </a:clrTo>
            </a:clrChange>
          </a:blip>
          <a:srcRect/>
          <a:stretch>
            <a:fillRect/>
          </a:stretch>
        </p:blipFill>
        <p:spPr bwMode="auto">
          <a:xfrm>
            <a:off x="745147" y="1479164"/>
            <a:ext cx="8906515" cy="4830156"/>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idx="1"/>
          </p:nvPr>
        </p:nvSpPr>
        <p:spPr/>
        <p:txBody>
          <a:bodyPr>
            <a:normAutofit fontScale="70000" lnSpcReduction="20000"/>
          </a:bodyPr>
          <a:lstStyle/>
          <a:p>
            <a:r>
              <a:rPr lang="fr-FR" dirty="0"/>
              <a:t>La principale source de données de cette étude provenait de l’Enquête canadienne sur la recherche sur le cancer (ECRC). Cette base de données contient plus de 22 000 projets de recherche financés par 42 organismes et programmes gouvernementaux et du secteur bénévole, qui ont été menés de 2005 à 2016. </a:t>
            </a:r>
          </a:p>
          <a:p>
            <a:r>
              <a:rPr lang="fr-FR" dirty="0"/>
              <a:t>Les projets codés selon les catégories de la Common Scientific </a:t>
            </a:r>
            <a:r>
              <a:rPr lang="fr-FR" dirty="0" err="1"/>
              <a:t>Outline</a:t>
            </a:r>
            <a:r>
              <a:rPr lang="fr-FR" dirty="0"/>
              <a:t> (CSO) – Dépistage précoce, diagnostic et pronostic et Traitement – ont tous été inclus et codés selon la modalité appropriée. La recherche sur la prévention et la survie au cancer a également été incluse lorsqu’elle portait sur une modalité particulière. Les projets ont été classés selon le cadre adopté par le TRWG sur la diapositive suivante.</a:t>
            </a:r>
          </a:p>
          <a:p>
            <a:r>
              <a:rPr lang="fr-FR" dirty="0"/>
              <a:t>Le financement d’initiatives majeures soutenant des réseaux ou des plateformes de recherche translationnelle a également été inclus et stratifié par catégorie de modalité, et non par modalité particulière.</a:t>
            </a:r>
          </a:p>
          <a:p>
            <a:r>
              <a:rPr lang="fr-FR" dirty="0"/>
              <a:t>Il est à noter que les données du Conseil national de recherches du Canada ont été exclues de l’analyse, car aucune nouvelle donnée n’a été reçue pour les années 2011 à 2015, ce qui a eu une incidence sur l’analyse lorsqu’elle a été stratifiée par périodes.</a:t>
            </a:r>
            <a:endParaRPr lang="en-US" dirty="0"/>
          </a:p>
          <a:p>
            <a:endParaRPr lang="en-US" dirty="0"/>
          </a:p>
        </p:txBody>
      </p:sp>
      <p:sp>
        <p:nvSpPr>
          <p:cNvPr id="7170" name="Title 1"/>
          <p:cNvSpPr>
            <a:spLocks noGrp="1"/>
          </p:cNvSpPr>
          <p:nvPr>
            <p:ph type="title"/>
          </p:nvPr>
        </p:nvSpPr>
        <p:spPr/>
        <p:txBody>
          <a:bodyPr/>
          <a:lstStyle/>
          <a:p>
            <a:r>
              <a:rPr lang="en-US" dirty="0" err="1"/>
              <a:t>Méthodologie</a:t>
            </a:r>
            <a:endParaRPr lang="en-US" dirty="0"/>
          </a:p>
        </p:txBody>
      </p:sp>
      <p:sp>
        <p:nvSpPr>
          <p:cNvPr id="7" name="Slide Number Placeholder 6">
            <a:extLst>
              <a:ext uri="{FF2B5EF4-FFF2-40B4-BE49-F238E27FC236}">
                <a16:creationId xmlns:a16="http://schemas.microsoft.com/office/drawing/2014/main" id="{4E04A696-DF1A-4FDB-BE72-7865B7EDC8C2}"/>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5</a:t>
            </a:fld>
            <a:endParaRPr lang="en-US"/>
          </a:p>
        </p:txBody>
      </p:sp>
      <p:sp>
        <p:nvSpPr>
          <p:cNvPr id="4" name="TextBox 3"/>
          <p:cNvSpPr txBox="1"/>
          <p:nvPr/>
        </p:nvSpPr>
        <p:spPr>
          <a:xfrm>
            <a:off x="10056440" y="6309320"/>
            <a:ext cx="288032" cy="369332"/>
          </a:xfrm>
          <a:prstGeom prst="rect">
            <a:avLst/>
          </a:prstGeom>
          <a:noFill/>
        </p:spPr>
        <p:txBody>
          <a:bodyPr wrap="square" rtlCol="0">
            <a:spAutoFit/>
          </a:bodyPr>
          <a:lstStyle/>
          <a:p>
            <a:r>
              <a:rPr lang="en-US" dirty="0">
                <a:solidFill>
                  <a:schemeClr val="bg1"/>
                </a:solidFill>
              </a:rPr>
              <a:t>5</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056440" y="6309320"/>
            <a:ext cx="288032" cy="369332"/>
          </a:xfrm>
          <a:prstGeom prst="rect">
            <a:avLst/>
          </a:prstGeom>
          <a:noFill/>
        </p:spPr>
        <p:txBody>
          <a:bodyPr wrap="square" rtlCol="0">
            <a:spAutoFit/>
          </a:bodyPr>
          <a:lstStyle/>
          <a:p>
            <a:r>
              <a:rPr lang="en-US" dirty="0">
                <a:solidFill>
                  <a:schemeClr val="bg1"/>
                </a:solidFill>
              </a:rPr>
              <a:t>6</a:t>
            </a:r>
          </a:p>
        </p:txBody>
      </p:sp>
      <p:sp>
        <p:nvSpPr>
          <p:cNvPr id="4" name="Slide Number Placeholder 3">
            <a:extLst>
              <a:ext uri="{FF2B5EF4-FFF2-40B4-BE49-F238E27FC236}">
                <a16:creationId xmlns:a16="http://schemas.microsoft.com/office/drawing/2014/main" id="{81C7D20C-4B8D-4EB0-B695-3A5B3949F213}"/>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6</a:t>
            </a:fld>
            <a:endParaRPr lang="en-US" dirty="0"/>
          </a:p>
        </p:txBody>
      </p:sp>
      <p:grpSp>
        <p:nvGrpSpPr>
          <p:cNvPr id="2" name="Group 4">
            <a:extLst>
              <a:ext uri="{FF2B5EF4-FFF2-40B4-BE49-F238E27FC236}">
                <a16:creationId xmlns:a16="http://schemas.microsoft.com/office/drawing/2014/main" id="{5EB03C55-07E8-4570-AB5E-A1C8F915C4F6}"/>
              </a:ext>
            </a:extLst>
          </p:cNvPr>
          <p:cNvGrpSpPr>
            <a:grpSpLocks noChangeAspect="1"/>
          </p:cNvGrpSpPr>
          <p:nvPr/>
        </p:nvGrpSpPr>
        <p:grpSpPr bwMode="auto">
          <a:xfrm>
            <a:off x="747713" y="588963"/>
            <a:ext cx="10142538" cy="5897563"/>
            <a:chOff x="471" y="371"/>
            <a:chExt cx="6389" cy="3715"/>
          </a:xfrm>
        </p:grpSpPr>
        <p:sp>
          <p:nvSpPr>
            <p:cNvPr id="5" name="AutoShape 3">
              <a:extLst>
                <a:ext uri="{FF2B5EF4-FFF2-40B4-BE49-F238E27FC236}">
                  <a16:creationId xmlns:a16="http://schemas.microsoft.com/office/drawing/2014/main" id="{699D553D-A825-4E87-95E1-0CE632A5D6A1}"/>
                </a:ext>
              </a:extLst>
            </p:cNvPr>
            <p:cNvSpPr>
              <a:spLocks noChangeAspect="1" noChangeArrowheads="1" noTextEdit="1"/>
            </p:cNvSpPr>
            <p:nvPr/>
          </p:nvSpPr>
          <p:spPr bwMode="auto">
            <a:xfrm>
              <a:off x="471" y="401"/>
              <a:ext cx="5864" cy="3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Rectangle 5">
              <a:extLst>
                <a:ext uri="{FF2B5EF4-FFF2-40B4-BE49-F238E27FC236}">
                  <a16:creationId xmlns:a16="http://schemas.microsoft.com/office/drawing/2014/main" id="{9E52C0C4-207D-4F06-8ABE-ACCDB654AC60}"/>
                </a:ext>
              </a:extLst>
            </p:cNvPr>
            <p:cNvSpPr>
              <a:spLocks noChangeArrowheads="1"/>
            </p:cNvSpPr>
            <p:nvPr/>
          </p:nvSpPr>
          <p:spPr bwMode="auto">
            <a:xfrm>
              <a:off x="471" y="401"/>
              <a:ext cx="6389" cy="59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Rectangle 6">
              <a:extLst>
                <a:ext uri="{FF2B5EF4-FFF2-40B4-BE49-F238E27FC236}">
                  <a16:creationId xmlns:a16="http://schemas.microsoft.com/office/drawing/2014/main" id="{B3CEF028-ACBB-430C-9AE6-FA696CF31128}"/>
                </a:ext>
              </a:extLst>
            </p:cNvPr>
            <p:cNvSpPr>
              <a:spLocks noChangeArrowheads="1"/>
            </p:cNvSpPr>
            <p:nvPr/>
          </p:nvSpPr>
          <p:spPr bwMode="auto">
            <a:xfrm>
              <a:off x="471" y="992"/>
              <a:ext cx="72" cy="17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Rectangle 7">
              <a:extLst>
                <a:ext uri="{FF2B5EF4-FFF2-40B4-BE49-F238E27FC236}">
                  <a16:creationId xmlns:a16="http://schemas.microsoft.com/office/drawing/2014/main" id="{5D9B6674-CCB2-498D-9F6B-4E9FEC71DDC8}"/>
                </a:ext>
              </a:extLst>
            </p:cNvPr>
            <p:cNvSpPr>
              <a:spLocks noChangeArrowheads="1"/>
            </p:cNvSpPr>
            <p:nvPr/>
          </p:nvSpPr>
          <p:spPr bwMode="auto">
            <a:xfrm>
              <a:off x="6234" y="992"/>
              <a:ext cx="626" cy="17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8">
              <a:extLst>
                <a:ext uri="{FF2B5EF4-FFF2-40B4-BE49-F238E27FC236}">
                  <a16:creationId xmlns:a16="http://schemas.microsoft.com/office/drawing/2014/main" id="{591B2C54-73F1-40B0-A28C-BA81A48E1437}"/>
                </a:ext>
              </a:extLst>
            </p:cNvPr>
            <p:cNvSpPr>
              <a:spLocks noChangeArrowheads="1"/>
            </p:cNvSpPr>
            <p:nvPr/>
          </p:nvSpPr>
          <p:spPr bwMode="auto">
            <a:xfrm>
              <a:off x="471" y="1160"/>
              <a:ext cx="72" cy="53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Rectangle 9">
              <a:extLst>
                <a:ext uri="{FF2B5EF4-FFF2-40B4-BE49-F238E27FC236}">
                  <a16:creationId xmlns:a16="http://schemas.microsoft.com/office/drawing/2014/main" id="{5EA1EC97-BD68-4553-B6C3-2CDB3E92B848}"/>
                </a:ext>
              </a:extLst>
            </p:cNvPr>
            <p:cNvSpPr>
              <a:spLocks noChangeArrowheads="1"/>
            </p:cNvSpPr>
            <p:nvPr/>
          </p:nvSpPr>
          <p:spPr bwMode="auto">
            <a:xfrm>
              <a:off x="1390" y="1160"/>
              <a:ext cx="4850" cy="531"/>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Rectangle 10">
              <a:extLst>
                <a:ext uri="{FF2B5EF4-FFF2-40B4-BE49-F238E27FC236}">
                  <a16:creationId xmlns:a16="http://schemas.microsoft.com/office/drawing/2014/main" id="{7EFCAC46-32D9-4742-9A61-DB3953F8216F}"/>
                </a:ext>
              </a:extLst>
            </p:cNvPr>
            <p:cNvSpPr>
              <a:spLocks noChangeArrowheads="1"/>
            </p:cNvSpPr>
            <p:nvPr/>
          </p:nvSpPr>
          <p:spPr bwMode="auto">
            <a:xfrm>
              <a:off x="6234" y="1160"/>
              <a:ext cx="626" cy="53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Rectangle 11">
              <a:extLst>
                <a:ext uri="{FF2B5EF4-FFF2-40B4-BE49-F238E27FC236}">
                  <a16:creationId xmlns:a16="http://schemas.microsoft.com/office/drawing/2014/main" id="{DFAE451C-B481-48A4-A500-65C0D1D3EC66}"/>
                </a:ext>
              </a:extLst>
            </p:cNvPr>
            <p:cNvSpPr>
              <a:spLocks noChangeArrowheads="1"/>
            </p:cNvSpPr>
            <p:nvPr/>
          </p:nvSpPr>
          <p:spPr bwMode="auto">
            <a:xfrm>
              <a:off x="471" y="1685"/>
              <a:ext cx="72" cy="26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Rectangle 12">
              <a:extLst>
                <a:ext uri="{FF2B5EF4-FFF2-40B4-BE49-F238E27FC236}">
                  <a16:creationId xmlns:a16="http://schemas.microsoft.com/office/drawing/2014/main" id="{5247B00A-0174-4034-9DE9-A718B0B3C2E3}"/>
                </a:ext>
              </a:extLst>
            </p:cNvPr>
            <p:cNvSpPr>
              <a:spLocks noChangeArrowheads="1"/>
            </p:cNvSpPr>
            <p:nvPr/>
          </p:nvSpPr>
          <p:spPr bwMode="auto">
            <a:xfrm>
              <a:off x="537" y="1685"/>
              <a:ext cx="859" cy="269"/>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Rectangle 13">
              <a:extLst>
                <a:ext uri="{FF2B5EF4-FFF2-40B4-BE49-F238E27FC236}">
                  <a16:creationId xmlns:a16="http://schemas.microsoft.com/office/drawing/2014/main" id="{24E1C097-4579-43D6-85C9-EA0CB24C759E}"/>
                </a:ext>
              </a:extLst>
            </p:cNvPr>
            <p:cNvSpPr>
              <a:spLocks noChangeArrowheads="1"/>
            </p:cNvSpPr>
            <p:nvPr/>
          </p:nvSpPr>
          <p:spPr bwMode="auto">
            <a:xfrm>
              <a:off x="1390" y="1685"/>
              <a:ext cx="1062" cy="269"/>
            </a:xfrm>
            <a:prstGeom prst="rect">
              <a:avLst/>
            </a:prstGeom>
            <a:solidFill>
              <a:srgbClr val="3054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Rectangle 14">
              <a:extLst>
                <a:ext uri="{FF2B5EF4-FFF2-40B4-BE49-F238E27FC236}">
                  <a16:creationId xmlns:a16="http://schemas.microsoft.com/office/drawing/2014/main" id="{5D060B09-FC67-4955-A96E-A5D487818E84}"/>
                </a:ext>
              </a:extLst>
            </p:cNvPr>
            <p:cNvSpPr>
              <a:spLocks noChangeArrowheads="1"/>
            </p:cNvSpPr>
            <p:nvPr/>
          </p:nvSpPr>
          <p:spPr bwMode="auto">
            <a:xfrm>
              <a:off x="2446" y="1685"/>
              <a:ext cx="960" cy="269"/>
            </a:xfrm>
            <a:prstGeom prst="rect">
              <a:avLst/>
            </a:prstGeom>
            <a:solidFill>
              <a:srgbClr val="8EA9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Rectangle 15">
              <a:extLst>
                <a:ext uri="{FF2B5EF4-FFF2-40B4-BE49-F238E27FC236}">
                  <a16:creationId xmlns:a16="http://schemas.microsoft.com/office/drawing/2014/main" id="{57846F1E-F143-4CD9-9577-16DE14A70E10}"/>
                </a:ext>
              </a:extLst>
            </p:cNvPr>
            <p:cNvSpPr>
              <a:spLocks noChangeArrowheads="1"/>
            </p:cNvSpPr>
            <p:nvPr/>
          </p:nvSpPr>
          <p:spPr bwMode="auto">
            <a:xfrm>
              <a:off x="3400" y="1685"/>
              <a:ext cx="978" cy="269"/>
            </a:xfrm>
            <a:prstGeom prst="rect">
              <a:avLst/>
            </a:prstGeom>
            <a:solidFill>
              <a:srgbClr val="C659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Rectangle 16">
              <a:extLst>
                <a:ext uri="{FF2B5EF4-FFF2-40B4-BE49-F238E27FC236}">
                  <a16:creationId xmlns:a16="http://schemas.microsoft.com/office/drawing/2014/main" id="{7A2D1B41-508E-40D9-A6FF-9E465D514ADF}"/>
                </a:ext>
              </a:extLst>
            </p:cNvPr>
            <p:cNvSpPr>
              <a:spLocks noChangeArrowheads="1"/>
            </p:cNvSpPr>
            <p:nvPr/>
          </p:nvSpPr>
          <p:spPr bwMode="auto">
            <a:xfrm>
              <a:off x="4372" y="1685"/>
              <a:ext cx="907" cy="269"/>
            </a:xfrm>
            <a:prstGeom prst="rect">
              <a:avLst/>
            </a:prstGeom>
            <a:solidFill>
              <a:srgbClr val="ED7D3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17">
              <a:extLst>
                <a:ext uri="{FF2B5EF4-FFF2-40B4-BE49-F238E27FC236}">
                  <a16:creationId xmlns:a16="http://schemas.microsoft.com/office/drawing/2014/main" id="{1EADCBCA-5A1A-47A8-AA37-C60317960028}"/>
                </a:ext>
              </a:extLst>
            </p:cNvPr>
            <p:cNvSpPr>
              <a:spLocks noChangeArrowheads="1"/>
            </p:cNvSpPr>
            <p:nvPr/>
          </p:nvSpPr>
          <p:spPr bwMode="auto">
            <a:xfrm>
              <a:off x="5273" y="1685"/>
              <a:ext cx="967" cy="269"/>
            </a:xfrm>
            <a:prstGeom prst="rect">
              <a:avLst/>
            </a:prstGeom>
            <a:solidFill>
              <a:srgbClr val="F4B0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Rectangle 18">
              <a:extLst>
                <a:ext uri="{FF2B5EF4-FFF2-40B4-BE49-F238E27FC236}">
                  <a16:creationId xmlns:a16="http://schemas.microsoft.com/office/drawing/2014/main" id="{00A9E98A-4A6A-4C5C-86C4-E01CA382A6AA}"/>
                </a:ext>
              </a:extLst>
            </p:cNvPr>
            <p:cNvSpPr>
              <a:spLocks noChangeArrowheads="1"/>
            </p:cNvSpPr>
            <p:nvPr/>
          </p:nvSpPr>
          <p:spPr bwMode="auto">
            <a:xfrm>
              <a:off x="6234" y="1685"/>
              <a:ext cx="626" cy="26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19">
              <a:extLst>
                <a:ext uri="{FF2B5EF4-FFF2-40B4-BE49-F238E27FC236}">
                  <a16:creationId xmlns:a16="http://schemas.microsoft.com/office/drawing/2014/main" id="{E6388E59-B5D9-473D-A355-F1B3EE11C24C}"/>
                </a:ext>
              </a:extLst>
            </p:cNvPr>
            <p:cNvSpPr>
              <a:spLocks noChangeArrowheads="1"/>
            </p:cNvSpPr>
            <p:nvPr/>
          </p:nvSpPr>
          <p:spPr bwMode="auto">
            <a:xfrm>
              <a:off x="471" y="1948"/>
              <a:ext cx="72" cy="51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20">
              <a:extLst>
                <a:ext uri="{FF2B5EF4-FFF2-40B4-BE49-F238E27FC236}">
                  <a16:creationId xmlns:a16="http://schemas.microsoft.com/office/drawing/2014/main" id="{43D6DBB8-863A-4EE4-90A6-97416C075EFC}"/>
                </a:ext>
              </a:extLst>
            </p:cNvPr>
            <p:cNvSpPr>
              <a:spLocks noChangeArrowheads="1"/>
            </p:cNvSpPr>
            <p:nvPr/>
          </p:nvSpPr>
          <p:spPr bwMode="auto">
            <a:xfrm>
              <a:off x="537" y="1948"/>
              <a:ext cx="859" cy="51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Rectangle 21">
              <a:extLst>
                <a:ext uri="{FF2B5EF4-FFF2-40B4-BE49-F238E27FC236}">
                  <a16:creationId xmlns:a16="http://schemas.microsoft.com/office/drawing/2014/main" id="{2499BB17-58E5-4DBF-8D3B-F14A704D9F38}"/>
                </a:ext>
              </a:extLst>
            </p:cNvPr>
            <p:cNvSpPr>
              <a:spLocks noChangeArrowheads="1"/>
            </p:cNvSpPr>
            <p:nvPr/>
          </p:nvSpPr>
          <p:spPr bwMode="auto">
            <a:xfrm>
              <a:off x="1390" y="1948"/>
              <a:ext cx="1062" cy="514"/>
            </a:xfrm>
            <a:prstGeom prst="rect">
              <a:avLst/>
            </a:prstGeom>
            <a:solidFill>
              <a:srgbClr val="3054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Rectangle 22">
              <a:extLst>
                <a:ext uri="{FF2B5EF4-FFF2-40B4-BE49-F238E27FC236}">
                  <a16:creationId xmlns:a16="http://schemas.microsoft.com/office/drawing/2014/main" id="{260CD202-0615-4471-9181-DB81CBD0FA8B}"/>
                </a:ext>
              </a:extLst>
            </p:cNvPr>
            <p:cNvSpPr>
              <a:spLocks noChangeArrowheads="1"/>
            </p:cNvSpPr>
            <p:nvPr/>
          </p:nvSpPr>
          <p:spPr bwMode="auto">
            <a:xfrm>
              <a:off x="2446" y="1948"/>
              <a:ext cx="960" cy="514"/>
            </a:xfrm>
            <a:prstGeom prst="rect">
              <a:avLst/>
            </a:prstGeom>
            <a:solidFill>
              <a:srgbClr val="8EA9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Rectangle 23">
              <a:extLst>
                <a:ext uri="{FF2B5EF4-FFF2-40B4-BE49-F238E27FC236}">
                  <a16:creationId xmlns:a16="http://schemas.microsoft.com/office/drawing/2014/main" id="{5016DB51-C386-468A-B639-B2238C7AEAC6}"/>
                </a:ext>
              </a:extLst>
            </p:cNvPr>
            <p:cNvSpPr>
              <a:spLocks noChangeArrowheads="1"/>
            </p:cNvSpPr>
            <p:nvPr/>
          </p:nvSpPr>
          <p:spPr bwMode="auto">
            <a:xfrm>
              <a:off x="3400" y="1948"/>
              <a:ext cx="978" cy="514"/>
            </a:xfrm>
            <a:prstGeom prst="rect">
              <a:avLst/>
            </a:prstGeom>
            <a:solidFill>
              <a:srgbClr val="C659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Rectangle 24">
              <a:extLst>
                <a:ext uri="{FF2B5EF4-FFF2-40B4-BE49-F238E27FC236}">
                  <a16:creationId xmlns:a16="http://schemas.microsoft.com/office/drawing/2014/main" id="{54F13BD6-C5A9-4F90-976B-81972FE7C243}"/>
                </a:ext>
              </a:extLst>
            </p:cNvPr>
            <p:cNvSpPr>
              <a:spLocks noChangeArrowheads="1"/>
            </p:cNvSpPr>
            <p:nvPr/>
          </p:nvSpPr>
          <p:spPr bwMode="auto">
            <a:xfrm>
              <a:off x="4372" y="1948"/>
              <a:ext cx="907" cy="514"/>
            </a:xfrm>
            <a:prstGeom prst="rect">
              <a:avLst/>
            </a:prstGeom>
            <a:solidFill>
              <a:srgbClr val="ED7D3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Rectangle 25">
              <a:extLst>
                <a:ext uri="{FF2B5EF4-FFF2-40B4-BE49-F238E27FC236}">
                  <a16:creationId xmlns:a16="http://schemas.microsoft.com/office/drawing/2014/main" id="{9F119A06-4D23-4DAE-BA97-A0E764B56B11}"/>
                </a:ext>
              </a:extLst>
            </p:cNvPr>
            <p:cNvSpPr>
              <a:spLocks noChangeArrowheads="1"/>
            </p:cNvSpPr>
            <p:nvPr/>
          </p:nvSpPr>
          <p:spPr bwMode="auto">
            <a:xfrm>
              <a:off x="5273" y="1948"/>
              <a:ext cx="967" cy="514"/>
            </a:xfrm>
            <a:prstGeom prst="rect">
              <a:avLst/>
            </a:prstGeom>
            <a:solidFill>
              <a:srgbClr val="F4B0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Rectangle 26">
              <a:extLst>
                <a:ext uri="{FF2B5EF4-FFF2-40B4-BE49-F238E27FC236}">
                  <a16:creationId xmlns:a16="http://schemas.microsoft.com/office/drawing/2014/main" id="{E993ACE7-8741-45B7-8E04-7FC73EBFC58D}"/>
                </a:ext>
              </a:extLst>
            </p:cNvPr>
            <p:cNvSpPr>
              <a:spLocks noChangeArrowheads="1"/>
            </p:cNvSpPr>
            <p:nvPr/>
          </p:nvSpPr>
          <p:spPr bwMode="auto">
            <a:xfrm>
              <a:off x="6234" y="1948"/>
              <a:ext cx="626" cy="51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Rectangle 27">
              <a:extLst>
                <a:ext uri="{FF2B5EF4-FFF2-40B4-BE49-F238E27FC236}">
                  <a16:creationId xmlns:a16="http://schemas.microsoft.com/office/drawing/2014/main" id="{C2E5FE6A-4286-4F36-B40F-70CC688C68DD}"/>
                </a:ext>
              </a:extLst>
            </p:cNvPr>
            <p:cNvSpPr>
              <a:spLocks noChangeArrowheads="1"/>
            </p:cNvSpPr>
            <p:nvPr/>
          </p:nvSpPr>
          <p:spPr bwMode="auto">
            <a:xfrm>
              <a:off x="471" y="2456"/>
              <a:ext cx="72" cy="50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Rectangle 28">
              <a:extLst>
                <a:ext uri="{FF2B5EF4-FFF2-40B4-BE49-F238E27FC236}">
                  <a16:creationId xmlns:a16="http://schemas.microsoft.com/office/drawing/2014/main" id="{8B45E01C-A528-42AB-B1AF-95B948EFAD0A}"/>
                </a:ext>
              </a:extLst>
            </p:cNvPr>
            <p:cNvSpPr>
              <a:spLocks noChangeArrowheads="1"/>
            </p:cNvSpPr>
            <p:nvPr/>
          </p:nvSpPr>
          <p:spPr bwMode="auto">
            <a:xfrm>
              <a:off x="537" y="2456"/>
              <a:ext cx="859" cy="50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Rectangle 29">
              <a:extLst>
                <a:ext uri="{FF2B5EF4-FFF2-40B4-BE49-F238E27FC236}">
                  <a16:creationId xmlns:a16="http://schemas.microsoft.com/office/drawing/2014/main" id="{F72EDAF6-1C38-4854-BD58-F610EAD41AE3}"/>
                </a:ext>
              </a:extLst>
            </p:cNvPr>
            <p:cNvSpPr>
              <a:spLocks noChangeArrowheads="1"/>
            </p:cNvSpPr>
            <p:nvPr/>
          </p:nvSpPr>
          <p:spPr bwMode="auto">
            <a:xfrm>
              <a:off x="1390" y="2456"/>
              <a:ext cx="2016" cy="501"/>
            </a:xfrm>
            <a:prstGeom prst="rect">
              <a:avLst/>
            </a:prstGeom>
            <a:solidFill>
              <a:srgbClr val="D9E1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Rectangle 30">
              <a:extLst>
                <a:ext uri="{FF2B5EF4-FFF2-40B4-BE49-F238E27FC236}">
                  <a16:creationId xmlns:a16="http://schemas.microsoft.com/office/drawing/2014/main" id="{DB8BA52E-2B79-4F2A-803A-CD124B0BC379}"/>
                </a:ext>
              </a:extLst>
            </p:cNvPr>
            <p:cNvSpPr>
              <a:spLocks noChangeArrowheads="1"/>
            </p:cNvSpPr>
            <p:nvPr/>
          </p:nvSpPr>
          <p:spPr bwMode="auto">
            <a:xfrm>
              <a:off x="3400" y="2456"/>
              <a:ext cx="2840" cy="501"/>
            </a:xfrm>
            <a:prstGeom prst="rect">
              <a:avLst/>
            </a:prstGeom>
            <a:solidFill>
              <a:srgbClr val="FCE4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Rectangle 31">
              <a:extLst>
                <a:ext uri="{FF2B5EF4-FFF2-40B4-BE49-F238E27FC236}">
                  <a16:creationId xmlns:a16="http://schemas.microsoft.com/office/drawing/2014/main" id="{E5CA3472-3DDA-4C95-AB3F-BCE0D3A8DB75}"/>
                </a:ext>
              </a:extLst>
            </p:cNvPr>
            <p:cNvSpPr>
              <a:spLocks noChangeArrowheads="1"/>
            </p:cNvSpPr>
            <p:nvPr/>
          </p:nvSpPr>
          <p:spPr bwMode="auto">
            <a:xfrm>
              <a:off x="6234" y="2456"/>
              <a:ext cx="626" cy="50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Rectangle 32">
              <a:extLst>
                <a:ext uri="{FF2B5EF4-FFF2-40B4-BE49-F238E27FC236}">
                  <a16:creationId xmlns:a16="http://schemas.microsoft.com/office/drawing/2014/main" id="{ECDD90A0-661D-4225-8F66-1EB42528A711}"/>
                </a:ext>
              </a:extLst>
            </p:cNvPr>
            <p:cNvSpPr>
              <a:spLocks noChangeArrowheads="1"/>
            </p:cNvSpPr>
            <p:nvPr/>
          </p:nvSpPr>
          <p:spPr bwMode="auto">
            <a:xfrm>
              <a:off x="471" y="2951"/>
              <a:ext cx="6389" cy="113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Rectangle 33">
              <a:extLst>
                <a:ext uri="{FF2B5EF4-FFF2-40B4-BE49-F238E27FC236}">
                  <a16:creationId xmlns:a16="http://schemas.microsoft.com/office/drawing/2014/main" id="{8B0C0101-4111-487A-A046-A182E14B22D2}"/>
                </a:ext>
              </a:extLst>
            </p:cNvPr>
            <p:cNvSpPr>
              <a:spLocks noChangeArrowheads="1"/>
            </p:cNvSpPr>
            <p:nvPr/>
          </p:nvSpPr>
          <p:spPr bwMode="auto">
            <a:xfrm>
              <a:off x="614" y="1691"/>
              <a:ext cx="835"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Segoe UI" panose="020B0502040204020203" pitchFamily="34" charset="0"/>
                </a:rPr>
                <a:t>DÉVELOPPEMENT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 name="Rectangle 34">
              <a:extLst>
                <a:ext uri="{FF2B5EF4-FFF2-40B4-BE49-F238E27FC236}">
                  <a16:creationId xmlns:a16="http://schemas.microsoft.com/office/drawing/2014/main" id="{BD39C94F-73B5-47A2-907A-5B3A778C2A8B}"/>
                </a:ext>
              </a:extLst>
            </p:cNvPr>
            <p:cNvSpPr>
              <a:spLocks noChangeArrowheads="1"/>
            </p:cNvSpPr>
            <p:nvPr/>
          </p:nvSpPr>
          <p:spPr bwMode="auto">
            <a:xfrm>
              <a:off x="638" y="1823"/>
              <a:ext cx="764"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Segoe UI" panose="020B0502040204020203" pitchFamily="34" charset="0"/>
                </a:rPr>
                <a:t>PRÉCLINIQUE [2]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 name="Rectangle 35">
              <a:extLst>
                <a:ext uri="{FF2B5EF4-FFF2-40B4-BE49-F238E27FC236}">
                  <a16:creationId xmlns:a16="http://schemas.microsoft.com/office/drawing/2014/main" id="{35377FFC-2AD0-4238-857A-92D13017EA40}"/>
                </a:ext>
              </a:extLst>
            </p:cNvPr>
            <p:cNvSpPr>
              <a:spLocks noChangeArrowheads="1"/>
            </p:cNvSpPr>
            <p:nvPr/>
          </p:nvSpPr>
          <p:spPr bwMode="auto">
            <a:xfrm>
              <a:off x="722" y="2073"/>
              <a:ext cx="597"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Segoe UI" panose="020B0502040204020203" pitchFamily="34" charset="0"/>
                </a:rPr>
                <a:t>RECHERCHE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Rectangle 36">
              <a:extLst>
                <a:ext uri="{FF2B5EF4-FFF2-40B4-BE49-F238E27FC236}">
                  <a16:creationId xmlns:a16="http://schemas.microsoft.com/office/drawing/2014/main" id="{1340A76D-7FEE-4AE3-84BF-D934D0E5DCE8}"/>
                </a:ext>
              </a:extLst>
            </p:cNvPr>
            <p:cNvSpPr>
              <a:spLocks noChangeArrowheads="1"/>
            </p:cNvSpPr>
            <p:nvPr/>
          </p:nvSpPr>
          <p:spPr bwMode="auto">
            <a:xfrm>
              <a:off x="710" y="2205"/>
              <a:ext cx="603"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Segoe UI" panose="020B0502040204020203" pitchFamily="34" charset="0"/>
                </a:rPr>
                <a:t>CLINIQUE [3]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Rectangle 37">
              <a:extLst>
                <a:ext uri="{FF2B5EF4-FFF2-40B4-BE49-F238E27FC236}">
                  <a16:creationId xmlns:a16="http://schemas.microsoft.com/office/drawing/2014/main" id="{63674290-4024-4C3B-867E-06E107C6772E}"/>
                </a:ext>
              </a:extLst>
            </p:cNvPr>
            <p:cNvSpPr>
              <a:spLocks noChangeArrowheads="1"/>
            </p:cNvSpPr>
            <p:nvPr/>
          </p:nvSpPr>
          <p:spPr bwMode="auto">
            <a:xfrm>
              <a:off x="734" y="2575"/>
              <a:ext cx="579"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FFFFFF"/>
                  </a:solidFill>
                  <a:effectLst/>
                  <a:latin typeface="Segoe UI" panose="020B0502040204020203" pitchFamily="34" charset="0"/>
                </a:rPr>
                <a:t>INITIATIVES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 name="Rectangle 38">
              <a:extLst>
                <a:ext uri="{FF2B5EF4-FFF2-40B4-BE49-F238E27FC236}">
                  <a16:creationId xmlns:a16="http://schemas.microsoft.com/office/drawing/2014/main" id="{1658571C-6401-4990-8879-BFB8B3F33F49}"/>
                </a:ext>
              </a:extLst>
            </p:cNvPr>
            <p:cNvSpPr>
              <a:spLocks noChangeArrowheads="1"/>
            </p:cNvSpPr>
            <p:nvPr/>
          </p:nvSpPr>
          <p:spPr bwMode="auto">
            <a:xfrm>
              <a:off x="757" y="2707"/>
              <a:ext cx="507"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FFFFFF"/>
                  </a:solidFill>
                  <a:effectLst/>
                  <a:latin typeface="Segoe UI" panose="020B0502040204020203" pitchFamily="34" charset="0"/>
                </a:rPr>
                <a:t>MAJEURES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Rectangle 39">
              <a:extLst>
                <a:ext uri="{FF2B5EF4-FFF2-40B4-BE49-F238E27FC236}">
                  <a16:creationId xmlns:a16="http://schemas.microsoft.com/office/drawing/2014/main" id="{E8B2AD48-2A84-4DFD-BFF5-08E1F93E06A6}"/>
                </a:ext>
              </a:extLst>
            </p:cNvPr>
            <p:cNvSpPr>
              <a:spLocks noChangeArrowheads="1"/>
            </p:cNvSpPr>
            <p:nvPr/>
          </p:nvSpPr>
          <p:spPr bwMode="auto">
            <a:xfrm>
              <a:off x="555" y="3776"/>
              <a:ext cx="2315"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Segoe UI" panose="020B0502040204020203" pitchFamily="34" charset="0"/>
                </a:rPr>
                <a:t>[3] Comprend des essais cliniques de phases I, II et III.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Rectangle 40">
              <a:extLst>
                <a:ext uri="{FF2B5EF4-FFF2-40B4-BE49-F238E27FC236}">
                  <a16:creationId xmlns:a16="http://schemas.microsoft.com/office/drawing/2014/main" id="{C282EBEC-D8EC-43AB-A464-3CFCF68020D2}"/>
                </a:ext>
              </a:extLst>
            </p:cNvPr>
            <p:cNvSpPr>
              <a:spLocks noChangeArrowheads="1"/>
            </p:cNvSpPr>
            <p:nvPr/>
          </p:nvSpPr>
          <p:spPr bwMode="auto">
            <a:xfrm>
              <a:off x="1503" y="2444"/>
              <a:ext cx="1992"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404040"/>
                  </a:solidFill>
                  <a:effectLst/>
                  <a:latin typeface="Segoe UI" panose="020B0502040204020203" pitchFamily="34" charset="0"/>
                </a:rPr>
                <a:t>Les centres, les réseaux et les plateformes qui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Rectangle 41">
              <a:extLst>
                <a:ext uri="{FF2B5EF4-FFF2-40B4-BE49-F238E27FC236}">
                  <a16:creationId xmlns:a16="http://schemas.microsoft.com/office/drawing/2014/main" id="{12839E64-3678-4FB0-87A0-15AB800CE29B}"/>
                </a:ext>
              </a:extLst>
            </p:cNvPr>
            <p:cNvSpPr>
              <a:spLocks noChangeArrowheads="1"/>
            </p:cNvSpPr>
            <p:nvPr/>
          </p:nvSpPr>
          <p:spPr bwMode="auto">
            <a:xfrm>
              <a:off x="1420" y="2575"/>
              <a:ext cx="2213"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404040"/>
                  </a:solidFill>
                  <a:effectLst/>
                  <a:latin typeface="Segoe UI" panose="020B0502040204020203" pitchFamily="34" charset="0"/>
                </a:rPr>
                <a:t>appuient la recherche sur l'évaluation des risques -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 name="Rectangle 42">
              <a:extLst>
                <a:ext uri="{FF2B5EF4-FFF2-40B4-BE49-F238E27FC236}">
                  <a16:creationId xmlns:a16="http://schemas.microsoft.com/office/drawing/2014/main" id="{A6E9EC95-DB49-4264-8E13-E3FAE82C86AC}"/>
                </a:ext>
              </a:extLst>
            </p:cNvPr>
            <p:cNvSpPr>
              <a:spLocks noChangeArrowheads="1"/>
            </p:cNvSpPr>
            <p:nvPr/>
          </p:nvSpPr>
          <p:spPr bwMode="auto">
            <a:xfrm>
              <a:off x="1515" y="2707"/>
              <a:ext cx="1969"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404040"/>
                  </a:solidFill>
                  <a:effectLst/>
                  <a:latin typeface="Segoe UI" panose="020B0502040204020203" pitchFamily="34" charset="0"/>
                </a:rPr>
                <a:t>par ex., </a:t>
              </a:r>
              <a:r>
                <a:rPr kumimoji="0" lang="en-US" altLang="en-US" sz="1100" b="0" i="0" u="none" strike="noStrike" cap="none" normalizeH="0" baseline="0" dirty="0" err="1">
                  <a:ln>
                    <a:noFill/>
                  </a:ln>
                  <a:solidFill>
                    <a:srgbClr val="404040"/>
                  </a:solidFill>
                  <a:effectLst/>
                  <a:latin typeface="Segoe UI" panose="020B0502040204020203" pitchFamily="34" charset="0"/>
                </a:rPr>
                <a:t>Réseau</a:t>
              </a:r>
              <a:r>
                <a:rPr kumimoji="0" lang="en-US" altLang="en-US" sz="1100" b="0" i="0" u="none" strike="noStrike" cap="none" normalizeH="0" baseline="0" dirty="0">
                  <a:ln>
                    <a:noFill/>
                  </a:ln>
                  <a:solidFill>
                    <a:srgbClr val="404040"/>
                  </a:solidFill>
                  <a:effectLst/>
                  <a:latin typeface="Segoe UI" panose="020B0502040204020203" pitchFamily="34" charset="0"/>
                </a:rPr>
                <a:t> </a:t>
              </a:r>
              <a:r>
                <a:rPr kumimoji="0" lang="en-US" altLang="en-US" sz="1100" b="0" i="0" u="none" strike="noStrike" cap="none" normalizeH="0" baseline="0" dirty="0" err="1">
                  <a:ln>
                    <a:noFill/>
                  </a:ln>
                  <a:solidFill>
                    <a:srgbClr val="404040"/>
                  </a:solidFill>
                  <a:effectLst/>
                  <a:latin typeface="Segoe UI" panose="020B0502040204020203" pitchFamily="34" charset="0"/>
                </a:rPr>
                <a:t>ontarien</a:t>
              </a:r>
              <a:r>
                <a:rPr kumimoji="0" lang="en-US" altLang="en-US" sz="1100" b="0" i="0" u="none" strike="noStrike" cap="none" normalizeH="0" baseline="0" dirty="0">
                  <a:ln>
                    <a:noFill/>
                  </a:ln>
                  <a:solidFill>
                    <a:srgbClr val="404040"/>
                  </a:solidFill>
                  <a:effectLst/>
                  <a:latin typeface="Segoe UI" panose="020B0502040204020203" pitchFamily="34" charset="0"/>
                </a:rPr>
                <a:t> de </a:t>
              </a:r>
              <a:r>
                <a:rPr kumimoji="0" lang="en-US" altLang="en-US" sz="1100" b="0" i="0" u="none" strike="noStrike" cap="none" normalizeH="0" baseline="0" dirty="0" err="1">
                  <a:ln>
                    <a:noFill/>
                  </a:ln>
                  <a:solidFill>
                    <a:srgbClr val="404040"/>
                  </a:solidFill>
                  <a:effectLst/>
                  <a:latin typeface="Segoe UI" panose="020B0502040204020203" pitchFamily="34" charset="0"/>
                </a:rPr>
                <a:t>biomarqueurs</a:t>
              </a:r>
              <a:r>
                <a:rPr kumimoji="0" lang="en-US" altLang="en-US" sz="1100" b="0" i="0" u="none" strike="noStrike" cap="none" normalizeH="0" baseline="0" dirty="0">
                  <a:ln>
                    <a:noFill/>
                  </a:ln>
                  <a:solidFill>
                    <a:srgbClr val="404040"/>
                  </a:solidFill>
                  <a:effectLst/>
                  <a:latin typeface="Segoe UI" panose="020B0502040204020203" pitchFamily="34" charset="0"/>
                </a:rPr>
                <a:t> du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5" name="Rectangle 43">
              <a:extLst>
                <a:ext uri="{FF2B5EF4-FFF2-40B4-BE49-F238E27FC236}">
                  <a16:creationId xmlns:a16="http://schemas.microsoft.com/office/drawing/2014/main" id="{C9BEB1A8-2129-4C60-B51E-B3990706AE8B}"/>
                </a:ext>
              </a:extLst>
            </p:cNvPr>
            <p:cNvSpPr>
              <a:spLocks noChangeArrowheads="1"/>
            </p:cNvSpPr>
            <p:nvPr/>
          </p:nvSpPr>
          <p:spPr bwMode="auto">
            <a:xfrm>
              <a:off x="1831" y="2838"/>
              <a:ext cx="1253"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404040"/>
                  </a:solidFill>
                  <a:effectLst/>
                  <a:latin typeface="Segoe UI" panose="020B0502040204020203" pitchFamily="34" charset="0"/>
                </a:rPr>
                <a:t>cancer, BC Clinical Genomics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 name="Rectangle 44">
              <a:extLst>
                <a:ext uri="{FF2B5EF4-FFF2-40B4-BE49-F238E27FC236}">
                  <a16:creationId xmlns:a16="http://schemas.microsoft.com/office/drawing/2014/main" id="{5F61AD0C-EEAA-42B8-BF68-7F4FA208375A}"/>
                </a:ext>
              </a:extLst>
            </p:cNvPr>
            <p:cNvSpPr>
              <a:spLocks noChangeArrowheads="1"/>
            </p:cNvSpPr>
            <p:nvPr/>
          </p:nvSpPr>
          <p:spPr bwMode="auto">
            <a:xfrm>
              <a:off x="3436" y="2509"/>
              <a:ext cx="3060"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404040"/>
                  </a:solidFill>
                  <a:effectLst/>
                  <a:latin typeface="Segoe UI" panose="020B0502040204020203" pitchFamily="34" charset="0"/>
                </a:rPr>
                <a:t>Les centres, les réseaux et les plateformes qui soutiennent la recherche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 name="Rectangle 45">
              <a:extLst>
                <a:ext uri="{FF2B5EF4-FFF2-40B4-BE49-F238E27FC236}">
                  <a16:creationId xmlns:a16="http://schemas.microsoft.com/office/drawing/2014/main" id="{05B322BB-8AC6-4741-ABE6-BA1391947FC2}"/>
                </a:ext>
              </a:extLst>
            </p:cNvPr>
            <p:cNvSpPr>
              <a:spLocks noChangeArrowheads="1"/>
            </p:cNvSpPr>
            <p:nvPr/>
          </p:nvSpPr>
          <p:spPr bwMode="auto">
            <a:xfrm>
              <a:off x="3597" y="2641"/>
              <a:ext cx="2708"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404040"/>
                  </a:solidFill>
                  <a:effectLst/>
                  <a:latin typeface="Segoe UI" panose="020B0502040204020203" pitchFamily="34" charset="0"/>
                </a:rPr>
                <a:t>interventionnelle - par ex., BioCanRx, Réseau canadien d’essais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 name="Rectangle 46">
              <a:extLst>
                <a:ext uri="{FF2B5EF4-FFF2-40B4-BE49-F238E27FC236}">
                  <a16:creationId xmlns:a16="http://schemas.microsoft.com/office/drawing/2014/main" id="{D0CC9282-EFF0-412A-861F-57917616018E}"/>
                </a:ext>
              </a:extLst>
            </p:cNvPr>
            <p:cNvSpPr>
              <a:spLocks noChangeArrowheads="1"/>
            </p:cNvSpPr>
            <p:nvPr/>
          </p:nvSpPr>
          <p:spPr bwMode="auto">
            <a:xfrm>
              <a:off x="4217" y="2772"/>
              <a:ext cx="1342"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404040"/>
                  </a:solidFill>
                  <a:effectLst/>
                  <a:latin typeface="Segoe UI" panose="020B0502040204020203" pitchFamily="34" charset="0"/>
                </a:rPr>
                <a:t>cliniques sur le cancer (RCECC)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9" name="Rectangle 47">
              <a:extLst>
                <a:ext uri="{FF2B5EF4-FFF2-40B4-BE49-F238E27FC236}">
                  <a16:creationId xmlns:a16="http://schemas.microsoft.com/office/drawing/2014/main" id="{5CE341D3-651C-4372-A49E-A1096043B7F8}"/>
                </a:ext>
              </a:extLst>
            </p:cNvPr>
            <p:cNvSpPr>
              <a:spLocks noChangeArrowheads="1"/>
            </p:cNvSpPr>
            <p:nvPr/>
          </p:nvSpPr>
          <p:spPr bwMode="auto">
            <a:xfrm>
              <a:off x="555" y="3154"/>
              <a:ext cx="5828"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Segoe UI" panose="020B0502040204020203" pitchFamily="34" charset="0"/>
                </a:rPr>
                <a:t>[1] D’après E.T. Hawk et coll. (2009), « The Translational Research Working Group Developmental Pathways: Introduction and Overview »,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 name="Rectangle 48">
              <a:extLst>
                <a:ext uri="{FF2B5EF4-FFF2-40B4-BE49-F238E27FC236}">
                  <a16:creationId xmlns:a16="http://schemas.microsoft.com/office/drawing/2014/main" id="{8539C061-CC4E-42E6-AE28-46F1BE838E47}"/>
                </a:ext>
              </a:extLst>
            </p:cNvPr>
            <p:cNvSpPr>
              <a:spLocks noChangeArrowheads="1"/>
            </p:cNvSpPr>
            <p:nvPr/>
          </p:nvSpPr>
          <p:spPr bwMode="auto">
            <a:xfrm>
              <a:off x="555" y="3286"/>
              <a:ext cx="1987"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Segoe UI" panose="020B0502040204020203" pitchFamily="34" charset="0"/>
                </a:rPr>
                <a:t>Clinical Cancer Research, 14(18), p. 5664-5671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 name="Rectangle 49">
              <a:extLst>
                <a:ext uri="{FF2B5EF4-FFF2-40B4-BE49-F238E27FC236}">
                  <a16:creationId xmlns:a16="http://schemas.microsoft.com/office/drawing/2014/main" id="{926161B6-0301-448F-912F-A0270A48FB15}"/>
                </a:ext>
              </a:extLst>
            </p:cNvPr>
            <p:cNvSpPr>
              <a:spLocks noChangeArrowheads="1"/>
            </p:cNvSpPr>
            <p:nvPr/>
          </p:nvSpPr>
          <p:spPr bwMode="auto">
            <a:xfrm>
              <a:off x="555" y="3471"/>
              <a:ext cx="3532"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Segoe UI" panose="020B0502040204020203" pitchFamily="34" charset="0"/>
                </a:rPr>
                <a:t>[2] Comprend toutes les recherches depuis la la phase suivant la découverte jusqu'</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 name="Rectangle 50">
              <a:extLst>
                <a:ext uri="{FF2B5EF4-FFF2-40B4-BE49-F238E27FC236}">
                  <a16:creationId xmlns:a16="http://schemas.microsoft.com/office/drawing/2014/main" id="{91897BA5-11E4-479C-8562-11FBBC3EA183}"/>
                </a:ext>
              </a:extLst>
            </p:cNvPr>
            <p:cNvSpPr>
              <a:spLocks noChangeArrowheads="1"/>
            </p:cNvSpPr>
            <p:nvPr/>
          </p:nvSpPr>
          <p:spPr bwMode="auto">
            <a:xfrm>
              <a:off x="3788" y="3471"/>
              <a:ext cx="477"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Segoe UI" panose="020B0502040204020203" pitchFamily="34" charset="0"/>
                </a:rPr>
                <a:t>à la phase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 name="Rectangle 51">
              <a:extLst>
                <a:ext uri="{FF2B5EF4-FFF2-40B4-BE49-F238E27FC236}">
                  <a16:creationId xmlns:a16="http://schemas.microsoft.com/office/drawing/2014/main" id="{D847941B-E332-4D15-9EEE-F39D487F5D0B}"/>
                </a:ext>
              </a:extLst>
            </p:cNvPr>
            <p:cNvSpPr>
              <a:spLocks noChangeArrowheads="1"/>
            </p:cNvSpPr>
            <p:nvPr/>
          </p:nvSpPr>
          <p:spPr bwMode="auto">
            <a:xfrm>
              <a:off x="4187" y="3471"/>
              <a:ext cx="17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Segoe UI" panose="020B0502040204020203" pitchFamily="34" charset="0"/>
                </a:rPr>
                <a:t> </a:t>
              </a:r>
              <a:r>
                <a:rPr kumimoji="0" lang="en-US" altLang="en-US" sz="1100" b="0" i="0" u="none" strike="noStrike" cap="none" normalizeH="0" baseline="0" dirty="0" err="1">
                  <a:ln>
                    <a:noFill/>
                  </a:ln>
                  <a:solidFill>
                    <a:srgbClr val="000000"/>
                  </a:solidFill>
                  <a:effectLst/>
                  <a:latin typeface="Segoe UI" panose="020B0502040204020203" pitchFamily="34" charset="0"/>
                </a:rPr>
                <a:t>préclinique</a:t>
              </a:r>
              <a:r>
                <a:rPr kumimoji="0" lang="en-US" altLang="en-US" sz="1100" b="0" i="0" u="none" strike="noStrike" cap="none" normalizeH="0" baseline="0" dirty="0">
                  <a:ln>
                    <a:noFill/>
                  </a:ln>
                  <a:solidFill>
                    <a:srgbClr val="000000"/>
                  </a:solidFill>
                  <a:effectLst/>
                  <a:latin typeface="Segoe UI" panose="020B0502040204020203" pitchFamily="34" charset="0"/>
                </a:rPr>
                <a:t>, </a:t>
              </a:r>
              <a:r>
                <a:rPr kumimoji="0" lang="en-US" altLang="en-US" sz="1100" b="0" i="0" u="none" strike="noStrike" cap="none" normalizeH="0" baseline="0" dirty="0" err="1">
                  <a:ln>
                    <a:noFill/>
                  </a:ln>
                  <a:solidFill>
                    <a:srgbClr val="000000"/>
                  </a:solidFill>
                  <a:effectLst/>
                  <a:latin typeface="Segoe UI" panose="020B0502040204020203" pitchFamily="34" charset="0"/>
                </a:rPr>
                <a:t>où</a:t>
              </a:r>
              <a:r>
                <a:rPr kumimoji="0" lang="en-US" altLang="en-US" sz="1100" b="0" i="0" u="none" strike="noStrike" cap="none" normalizeH="0" baseline="0" dirty="0">
                  <a:ln>
                    <a:noFill/>
                  </a:ln>
                  <a:solidFill>
                    <a:srgbClr val="000000"/>
                  </a:solidFill>
                  <a:effectLst/>
                  <a:latin typeface="Segoe UI" panose="020B0502040204020203" pitchFamily="34" charset="0"/>
                </a:rPr>
                <a:t> de </a:t>
              </a:r>
              <a:r>
                <a:rPr kumimoji="0" lang="en-US" altLang="en-US" sz="1100" b="0" i="0" u="none" strike="noStrike" cap="none" normalizeH="0" baseline="0" dirty="0" err="1">
                  <a:ln>
                    <a:noFill/>
                  </a:ln>
                  <a:solidFill>
                    <a:srgbClr val="000000"/>
                  </a:solidFill>
                  <a:effectLst/>
                  <a:latin typeface="Segoe UI" panose="020B0502040204020203" pitchFamily="34" charset="0"/>
                </a:rPr>
                <a:t>nouvelles</a:t>
              </a:r>
              <a:r>
                <a:rPr kumimoji="0" lang="en-US" altLang="en-US" sz="1100" b="0" i="0" u="none" strike="noStrike" cap="none" normalizeH="0" baseline="0" dirty="0">
                  <a:ln>
                    <a:noFill/>
                  </a:ln>
                  <a:solidFill>
                    <a:srgbClr val="000000"/>
                  </a:solidFill>
                  <a:effectLst/>
                  <a:latin typeface="Segoe UI" panose="020B0502040204020203" pitchFamily="34" charset="0"/>
                </a:rPr>
                <a:t> </a:t>
              </a:r>
              <a:r>
                <a:rPr kumimoji="0" lang="en-US" altLang="en-US" sz="1100" b="0" i="0" u="none" strike="noStrike" cap="none" normalizeH="0" baseline="0" dirty="0" err="1">
                  <a:ln>
                    <a:noFill/>
                  </a:ln>
                  <a:solidFill>
                    <a:srgbClr val="000000"/>
                  </a:solidFill>
                  <a:effectLst/>
                  <a:latin typeface="Segoe UI" panose="020B0502040204020203" pitchFamily="34" charset="0"/>
                </a:rPr>
                <a:t>modalités</a:t>
              </a:r>
              <a:r>
                <a:rPr kumimoji="0" lang="en-US" altLang="en-US" sz="1100" b="0" i="0" u="none" strike="noStrike" cap="none" normalizeH="0" baseline="0" dirty="0">
                  <a:ln>
                    <a:noFill/>
                  </a:ln>
                  <a:solidFill>
                    <a:srgbClr val="000000"/>
                  </a:solidFill>
                  <a:effectLst/>
                  <a:latin typeface="Segoe UI" panose="020B0502040204020203" pitchFamily="34" charset="0"/>
                </a:rPr>
                <a:t> </a:t>
              </a:r>
              <a:r>
                <a:rPr kumimoji="0" lang="en-US" altLang="en-US" sz="1100" b="0" i="0" u="none" strike="noStrike" cap="none" normalizeH="0" baseline="0" dirty="0" err="1">
                  <a:ln>
                    <a:noFill/>
                  </a:ln>
                  <a:solidFill>
                    <a:srgbClr val="000000"/>
                  </a:solidFill>
                  <a:effectLst/>
                  <a:latin typeface="Segoe UI" panose="020B0502040204020203" pitchFamily="34" charset="0"/>
                </a:rPr>
                <a:t>sont</a:t>
              </a:r>
              <a:r>
                <a:rPr kumimoji="0" lang="en-US" altLang="en-US" sz="1100" b="0" i="0" u="none" strike="noStrike" cap="none" normalizeH="0" baseline="0" dirty="0">
                  <a:ln>
                    <a:noFill/>
                  </a:ln>
                  <a:solidFill>
                    <a:srgbClr val="000000"/>
                  </a:solidFill>
                  <a:effectLst/>
                  <a:latin typeface="Segoe UI" panose="020B0502040204020203"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4" name="Rectangle 52">
              <a:extLst>
                <a:ext uri="{FF2B5EF4-FFF2-40B4-BE49-F238E27FC236}">
                  <a16:creationId xmlns:a16="http://schemas.microsoft.com/office/drawing/2014/main" id="{E70C843B-26B0-4578-A505-913DF54938DD}"/>
                </a:ext>
              </a:extLst>
            </p:cNvPr>
            <p:cNvSpPr>
              <a:spLocks noChangeArrowheads="1"/>
            </p:cNvSpPr>
            <p:nvPr/>
          </p:nvSpPr>
          <p:spPr bwMode="auto">
            <a:xfrm>
              <a:off x="555" y="3602"/>
              <a:ext cx="2028"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Segoe UI" panose="020B0502040204020203" pitchFamily="34" charset="0"/>
                </a:rPr>
                <a:t>créées et testées à l'aide de systèmes modèles.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 name="Rectangle 53">
              <a:extLst>
                <a:ext uri="{FF2B5EF4-FFF2-40B4-BE49-F238E27FC236}">
                  <a16:creationId xmlns:a16="http://schemas.microsoft.com/office/drawing/2014/main" id="{73234EB8-7DD6-472A-81B4-EC191FB1E506}"/>
                </a:ext>
              </a:extLst>
            </p:cNvPr>
            <p:cNvSpPr>
              <a:spLocks noChangeArrowheads="1"/>
            </p:cNvSpPr>
            <p:nvPr/>
          </p:nvSpPr>
          <p:spPr bwMode="auto">
            <a:xfrm>
              <a:off x="1706" y="1811"/>
              <a:ext cx="525"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FFFFFF"/>
                  </a:solidFill>
                  <a:effectLst/>
                  <a:latin typeface="Segoe UI" panose="020B0502040204020203" pitchFamily="34" charset="0"/>
                </a:rPr>
                <a:t>I. Basée sur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6" name="Rectangle 54">
              <a:extLst>
                <a:ext uri="{FF2B5EF4-FFF2-40B4-BE49-F238E27FC236}">
                  <a16:creationId xmlns:a16="http://schemas.microsoft.com/office/drawing/2014/main" id="{90D3F264-5314-453C-A8F9-73C74EB2955C}"/>
                </a:ext>
              </a:extLst>
            </p:cNvPr>
            <p:cNvSpPr>
              <a:spLocks noChangeArrowheads="1"/>
            </p:cNvSpPr>
            <p:nvPr/>
          </p:nvSpPr>
          <p:spPr bwMode="auto">
            <a:xfrm>
              <a:off x="1604" y="1942"/>
              <a:ext cx="734"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FFFFFF"/>
                  </a:solidFill>
                  <a:effectLst/>
                  <a:latin typeface="Segoe UI" panose="020B0502040204020203" pitchFamily="34" charset="0"/>
                </a:rPr>
                <a:t>des échantillons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7" name="Rectangle 55">
              <a:extLst>
                <a:ext uri="{FF2B5EF4-FFF2-40B4-BE49-F238E27FC236}">
                  <a16:creationId xmlns:a16="http://schemas.microsoft.com/office/drawing/2014/main" id="{AB054A26-13CA-49E3-9D2B-2BBF180728B2}"/>
                </a:ext>
              </a:extLst>
            </p:cNvPr>
            <p:cNvSpPr>
              <a:spLocks noChangeArrowheads="1"/>
            </p:cNvSpPr>
            <p:nvPr/>
          </p:nvSpPr>
          <p:spPr bwMode="auto">
            <a:xfrm>
              <a:off x="1688" y="2073"/>
              <a:ext cx="579"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FFFFFF"/>
                  </a:solidFill>
                  <a:effectLst/>
                  <a:latin typeface="Segoe UI" panose="020B0502040204020203" pitchFamily="34" charset="0"/>
                </a:rPr>
                <a:t>biologiques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8" name="Rectangle 56">
              <a:extLst>
                <a:ext uri="{FF2B5EF4-FFF2-40B4-BE49-F238E27FC236}">
                  <a16:creationId xmlns:a16="http://schemas.microsoft.com/office/drawing/2014/main" id="{3E2D51ED-EA00-45A4-9ED5-BA0948203348}"/>
                </a:ext>
              </a:extLst>
            </p:cNvPr>
            <p:cNvSpPr>
              <a:spLocks noChangeArrowheads="1"/>
            </p:cNvSpPr>
            <p:nvPr/>
          </p:nvSpPr>
          <p:spPr bwMode="auto">
            <a:xfrm>
              <a:off x="1616" y="2205"/>
              <a:ext cx="698"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FFFFFF"/>
                  </a:solidFill>
                  <a:effectLst/>
                  <a:latin typeface="Segoe UI" panose="020B0502040204020203" pitchFamily="34" charset="0"/>
                </a:rPr>
                <a:t>(biomarqueurs)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 name="Rectangle 57">
              <a:extLst>
                <a:ext uri="{FF2B5EF4-FFF2-40B4-BE49-F238E27FC236}">
                  <a16:creationId xmlns:a16="http://schemas.microsoft.com/office/drawing/2014/main" id="{343C5692-08CC-41F1-BC09-D88FE9AE7E58}"/>
                </a:ext>
              </a:extLst>
            </p:cNvPr>
            <p:cNvSpPr>
              <a:spLocks noChangeArrowheads="1"/>
            </p:cNvSpPr>
            <p:nvPr/>
          </p:nvSpPr>
          <p:spPr bwMode="auto">
            <a:xfrm>
              <a:off x="2619" y="1942"/>
              <a:ext cx="728"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FFFFFF"/>
                  </a:solidFill>
                  <a:effectLst/>
                  <a:latin typeface="Segoe UI" panose="020B0502040204020203" pitchFamily="34" charset="0"/>
                </a:rPr>
                <a:t>II. Basée sur des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 name="Rectangle 58">
              <a:extLst>
                <a:ext uri="{FF2B5EF4-FFF2-40B4-BE49-F238E27FC236}">
                  <a16:creationId xmlns:a16="http://schemas.microsoft.com/office/drawing/2014/main" id="{07445005-4D3C-4143-AEB3-C16A36160ACF}"/>
                </a:ext>
              </a:extLst>
            </p:cNvPr>
            <p:cNvSpPr>
              <a:spLocks noChangeArrowheads="1"/>
            </p:cNvSpPr>
            <p:nvPr/>
          </p:nvSpPr>
          <p:spPr bwMode="auto">
            <a:xfrm>
              <a:off x="2565" y="2073"/>
              <a:ext cx="811"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FFFFFF"/>
                  </a:solidFill>
                  <a:effectLst/>
                  <a:latin typeface="Segoe UI" panose="020B0502040204020203" pitchFamily="34" charset="0"/>
                </a:rPr>
                <a:t>images (imagerie)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 name="Rectangle 59">
              <a:extLst>
                <a:ext uri="{FF2B5EF4-FFF2-40B4-BE49-F238E27FC236}">
                  <a16:creationId xmlns:a16="http://schemas.microsoft.com/office/drawing/2014/main" id="{D02071D6-AE50-4678-9B4E-9D79B8A5958E}"/>
                </a:ext>
              </a:extLst>
            </p:cNvPr>
            <p:cNvSpPr>
              <a:spLocks noChangeArrowheads="1"/>
            </p:cNvSpPr>
            <p:nvPr/>
          </p:nvSpPr>
          <p:spPr bwMode="auto">
            <a:xfrm>
              <a:off x="3424" y="1876"/>
              <a:ext cx="1074"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FFFFFF"/>
                  </a:solidFill>
                  <a:effectLst/>
                  <a:latin typeface="Segoe UI" panose="020B0502040204020203" pitchFamily="34" charset="0"/>
                </a:rPr>
                <a:t>I. Agents (médicaments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2" name="Rectangle 60">
              <a:extLst>
                <a:ext uri="{FF2B5EF4-FFF2-40B4-BE49-F238E27FC236}">
                  <a16:creationId xmlns:a16="http://schemas.microsoft.com/office/drawing/2014/main" id="{09FED79F-DA50-4BDC-9B81-8F94A8AD90D7}"/>
                </a:ext>
              </a:extLst>
            </p:cNvPr>
            <p:cNvSpPr>
              <a:spLocks noChangeArrowheads="1"/>
            </p:cNvSpPr>
            <p:nvPr/>
          </p:nvSpPr>
          <p:spPr bwMode="auto">
            <a:xfrm>
              <a:off x="3674" y="2008"/>
              <a:ext cx="543"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FFFFFF"/>
                  </a:solidFill>
                  <a:effectLst/>
                  <a:latin typeface="Segoe UI" panose="020B0502040204020203" pitchFamily="34" charset="0"/>
                </a:rPr>
                <a:t>et produits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3" name="Rectangle 61">
              <a:extLst>
                <a:ext uri="{FF2B5EF4-FFF2-40B4-BE49-F238E27FC236}">
                  <a16:creationId xmlns:a16="http://schemas.microsoft.com/office/drawing/2014/main" id="{1C08C646-27AC-4B33-992D-D833D496AEA5}"/>
                </a:ext>
              </a:extLst>
            </p:cNvPr>
            <p:cNvSpPr>
              <a:spLocks noChangeArrowheads="1"/>
            </p:cNvSpPr>
            <p:nvPr/>
          </p:nvSpPr>
          <p:spPr bwMode="auto">
            <a:xfrm>
              <a:off x="3639" y="2139"/>
              <a:ext cx="579"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FFFFFF"/>
                  </a:solidFill>
                  <a:effectLst/>
                  <a:latin typeface="Segoe UI" panose="020B0502040204020203" pitchFamily="34" charset="0"/>
                </a:rPr>
                <a:t>biologiques)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4" name="Rectangle 62">
              <a:extLst>
                <a:ext uri="{FF2B5EF4-FFF2-40B4-BE49-F238E27FC236}">
                  <a16:creationId xmlns:a16="http://schemas.microsoft.com/office/drawing/2014/main" id="{6D011F68-6637-4E00-93C0-D5DA6FD6790D}"/>
                </a:ext>
              </a:extLst>
            </p:cNvPr>
            <p:cNvSpPr>
              <a:spLocks noChangeArrowheads="1"/>
            </p:cNvSpPr>
            <p:nvPr/>
          </p:nvSpPr>
          <p:spPr bwMode="auto">
            <a:xfrm>
              <a:off x="4510" y="1811"/>
              <a:ext cx="734"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FFFFFF"/>
                  </a:solidFill>
                  <a:effectLst/>
                  <a:latin typeface="Segoe UI" panose="020B0502040204020203" pitchFamily="34" charset="0"/>
                </a:rPr>
                <a:t>II. Modificateurs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5" name="Rectangle 63">
              <a:extLst>
                <a:ext uri="{FF2B5EF4-FFF2-40B4-BE49-F238E27FC236}">
                  <a16:creationId xmlns:a16="http://schemas.microsoft.com/office/drawing/2014/main" id="{B7AE0D57-2169-482A-A76F-59EC74113B3C}"/>
                </a:ext>
              </a:extLst>
            </p:cNvPr>
            <p:cNvSpPr>
              <a:spLocks noChangeArrowheads="1"/>
            </p:cNvSpPr>
            <p:nvPr/>
          </p:nvSpPr>
          <p:spPr bwMode="auto">
            <a:xfrm>
              <a:off x="4557" y="1942"/>
              <a:ext cx="626"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FFFFFF"/>
                  </a:solidFill>
                  <a:effectLst/>
                  <a:latin typeface="Segoe UI" panose="020B0502040204020203" pitchFamily="34" charset="0"/>
                </a:rPr>
                <a:t>de la réponse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6" name="Rectangle 64">
              <a:extLst>
                <a:ext uri="{FF2B5EF4-FFF2-40B4-BE49-F238E27FC236}">
                  <a16:creationId xmlns:a16="http://schemas.microsoft.com/office/drawing/2014/main" id="{FF0B4EB8-72B2-49B7-9026-CECBA2E4F9FE}"/>
                </a:ext>
              </a:extLst>
            </p:cNvPr>
            <p:cNvSpPr>
              <a:spLocks noChangeArrowheads="1"/>
            </p:cNvSpPr>
            <p:nvPr/>
          </p:nvSpPr>
          <p:spPr bwMode="auto">
            <a:xfrm>
              <a:off x="4587" y="2073"/>
              <a:ext cx="614"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FFFFFF"/>
                  </a:solidFill>
                  <a:effectLst/>
                  <a:latin typeface="Segoe UI" panose="020B0502040204020203" pitchFamily="34" charset="0"/>
                </a:rPr>
                <a:t>immunitaire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7" name="Rectangle 65">
              <a:extLst>
                <a:ext uri="{FF2B5EF4-FFF2-40B4-BE49-F238E27FC236}">
                  <a16:creationId xmlns:a16="http://schemas.microsoft.com/office/drawing/2014/main" id="{B5EE7101-F7FA-43FF-9420-A468E656F5F7}"/>
                </a:ext>
              </a:extLst>
            </p:cNvPr>
            <p:cNvSpPr>
              <a:spLocks noChangeArrowheads="1"/>
            </p:cNvSpPr>
            <p:nvPr/>
          </p:nvSpPr>
          <p:spPr bwMode="auto">
            <a:xfrm>
              <a:off x="4450" y="2205"/>
              <a:ext cx="853"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FFFFFF"/>
                  </a:solidFill>
                  <a:effectLst/>
                  <a:latin typeface="Segoe UI" panose="020B0502040204020203" pitchFamily="34" charset="0"/>
                </a:rPr>
                <a:t>(immunothérapies)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8" name="Rectangle 66">
              <a:extLst>
                <a:ext uri="{FF2B5EF4-FFF2-40B4-BE49-F238E27FC236}">
                  <a16:creationId xmlns:a16="http://schemas.microsoft.com/office/drawing/2014/main" id="{D2B66513-194E-4C98-B252-75A46089F102}"/>
                </a:ext>
              </a:extLst>
            </p:cNvPr>
            <p:cNvSpPr>
              <a:spLocks noChangeArrowheads="1"/>
            </p:cNvSpPr>
            <p:nvPr/>
          </p:nvSpPr>
          <p:spPr bwMode="auto">
            <a:xfrm>
              <a:off x="5494" y="1876"/>
              <a:ext cx="614"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FFFFFF"/>
                  </a:solidFill>
                  <a:effectLst/>
                  <a:latin typeface="Segoe UI" panose="020B0502040204020203" pitchFamily="34" charset="0"/>
                </a:rPr>
                <a:t>III. Dispositifs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9" name="Rectangle 67">
              <a:extLst>
                <a:ext uri="{FF2B5EF4-FFF2-40B4-BE49-F238E27FC236}">
                  <a16:creationId xmlns:a16="http://schemas.microsoft.com/office/drawing/2014/main" id="{E5CD32EE-7DF3-428E-97FF-F0F5E95096AC}"/>
                </a:ext>
              </a:extLst>
            </p:cNvPr>
            <p:cNvSpPr>
              <a:spLocks noChangeArrowheads="1"/>
            </p:cNvSpPr>
            <p:nvPr/>
          </p:nvSpPr>
          <p:spPr bwMode="auto">
            <a:xfrm>
              <a:off x="5482" y="2008"/>
              <a:ext cx="668"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FFFFFF"/>
                  </a:solidFill>
                  <a:effectLst/>
                  <a:latin typeface="Segoe UI" panose="020B0502040204020203" pitchFamily="34" charset="0"/>
                </a:rPr>
                <a:t>d’intervention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0" name="Rectangle 68">
              <a:extLst>
                <a:ext uri="{FF2B5EF4-FFF2-40B4-BE49-F238E27FC236}">
                  <a16:creationId xmlns:a16="http://schemas.microsoft.com/office/drawing/2014/main" id="{C81BF138-6EFA-48DD-A764-8BFE03D4037B}"/>
                </a:ext>
              </a:extLst>
            </p:cNvPr>
            <p:cNvSpPr>
              <a:spLocks noChangeArrowheads="1"/>
            </p:cNvSpPr>
            <p:nvPr/>
          </p:nvSpPr>
          <p:spPr bwMode="auto">
            <a:xfrm>
              <a:off x="5524" y="2139"/>
              <a:ext cx="537"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FFFFFF"/>
                  </a:solidFill>
                  <a:effectLst/>
                  <a:latin typeface="Segoe UI" panose="020B0502040204020203" pitchFamily="34" charset="0"/>
                </a:rPr>
                <a:t>(dispositifs)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 name="Rectangle 69">
              <a:extLst>
                <a:ext uri="{FF2B5EF4-FFF2-40B4-BE49-F238E27FC236}">
                  <a16:creationId xmlns:a16="http://schemas.microsoft.com/office/drawing/2014/main" id="{DFD7807F-CB67-42A2-A28A-F6560679CE94}"/>
                </a:ext>
              </a:extLst>
            </p:cNvPr>
            <p:cNvSpPr>
              <a:spLocks noChangeArrowheads="1"/>
            </p:cNvSpPr>
            <p:nvPr/>
          </p:nvSpPr>
          <p:spPr bwMode="auto">
            <a:xfrm>
              <a:off x="566" y="371"/>
              <a:ext cx="5840" cy="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8C8C8C"/>
                  </a:solidFill>
                  <a:effectLst/>
                  <a:latin typeface="Segoe UI" panose="020B0502040204020203" pitchFamily="34" charset="0"/>
                </a:rPr>
                <a:t>CLASSIFICATION DU PROJET POUR LA RECHERCHE TRANSLATIONNELLE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2" name="Rectangle 70">
              <a:extLst>
                <a:ext uri="{FF2B5EF4-FFF2-40B4-BE49-F238E27FC236}">
                  <a16:creationId xmlns:a16="http://schemas.microsoft.com/office/drawing/2014/main" id="{8E706383-DA33-4A73-BC87-F2BEBF2FDC4E}"/>
                </a:ext>
              </a:extLst>
            </p:cNvPr>
            <p:cNvSpPr>
              <a:spLocks noChangeArrowheads="1"/>
            </p:cNvSpPr>
            <p:nvPr/>
          </p:nvSpPr>
          <p:spPr bwMode="auto">
            <a:xfrm>
              <a:off x="566" y="616"/>
              <a:ext cx="1611" cy="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8C8C8C"/>
                  </a:solidFill>
                  <a:effectLst/>
                  <a:latin typeface="Segoe UI" panose="020B0502040204020203" pitchFamily="34" charset="0"/>
                </a:rPr>
                <a:t>SUR LE CANCER [1]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3" name="Rectangle 71">
              <a:extLst>
                <a:ext uri="{FF2B5EF4-FFF2-40B4-BE49-F238E27FC236}">
                  <a16:creationId xmlns:a16="http://schemas.microsoft.com/office/drawing/2014/main" id="{209F0CCF-5497-4FBC-B678-442EE30EF057}"/>
                </a:ext>
              </a:extLst>
            </p:cNvPr>
            <p:cNvSpPr>
              <a:spLocks noChangeArrowheads="1"/>
            </p:cNvSpPr>
            <p:nvPr/>
          </p:nvSpPr>
          <p:spPr bwMode="auto">
            <a:xfrm>
              <a:off x="799" y="1273"/>
              <a:ext cx="412"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000000"/>
                  </a:solidFill>
                  <a:effectLst/>
                  <a:latin typeface="Segoe UI" panose="020B0502040204020203" pitchFamily="34" charset="0"/>
                </a:rPr>
                <a:t>PHASES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4" name="Rectangle 72">
              <a:extLst>
                <a:ext uri="{FF2B5EF4-FFF2-40B4-BE49-F238E27FC236}">
                  <a16:creationId xmlns:a16="http://schemas.microsoft.com/office/drawing/2014/main" id="{BE3961B8-BC44-4C95-AA12-D37E2F289AC1}"/>
                </a:ext>
              </a:extLst>
            </p:cNvPr>
            <p:cNvSpPr>
              <a:spLocks noChangeArrowheads="1"/>
            </p:cNvSpPr>
            <p:nvPr/>
          </p:nvSpPr>
          <p:spPr bwMode="auto">
            <a:xfrm>
              <a:off x="3561" y="1010"/>
              <a:ext cx="597"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000000"/>
                  </a:solidFill>
                  <a:effectLst/>
                  <a:latin typeface="Segoe UI" panose="020B0502040204020203" pitchFamily="34" charset="0"/>
                </a:rPr>
                <a:t>MODALITÉS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5" name="Rectangle 73">
              <a:extLst>
                <a:ext uri="{FF2B5EF4-FFF2-40B4-BE49-F238E27FC236}">
                  <a16:creationId xmlns:a16="http://schemas.microsoft.com/office/drawing/2014/main" id="{ED196D67-733B-4373-B811-CE53C10AFDA3}"/>
                </a:ext>
              </a:extLst>
            </p:cNvPr>
            <p:cNvSpPr>
              <a:spLocks noChangeArrowheads="1"/>
            </p:cNvSpPr>
            <p:nvPr/>
          </p:nvSpPr>
          <p:spPr bwMode="auto">
            <a:xfrm>
              <a:off x="1724" y="1207"/>
              <a:ext cx="1491"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FFFFFF"/>
                  </a:solidFill>
                  <a:effectLst/>
                  <a:latin typeface="Segoe UI" panose="020B0502040204020203" pitchFamily="34" charset="0"/>
                </a:rPr>
                <a:t>ÉVALUATION DES RISQUES (ER)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6" name="Rectangle 74">
              <a:extLst>
                <a:ext uri="{FF2B5EF4-FFF2-40B4-BE49-F238E27FC236}">
                  <a16:creationId xmlns:a16="http://schemas.microsoft.com/office/drawing/2014/main" id="{B41A6BBC-C98C-408E-BEF6-E0C4F7F03EEF}"/>
                </a:ext>
              </a:extLst>
            </p:cNvPr>
            <p:cNvSpPr>
              <a:spLocks noChangeArrowheads="1"/>
            </p:cNvSpPr>
            <p:nvPr/>
          </p:nvSpPr>
          <p:spPr bwMode="auto">
            <a:xfrm>
              <a:off x="4360" y="1207"/>
              <a:ext cx="1014"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FFFFFF"/>
                  </a:solidFill>
                  <a:effectLst/>
                  <a:latin typeface="Segoe UI" panose="020B0502040204020203" pitchFamily="34" charset="0"/>
                </a:rPr>
                <a:t>INTERVENTION (INT)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7" name="Rectangle 75">
              <a:extLst>
                <a:ext uri="{FF2B5EF4-FFF2-40B4-BE49-F238E27FC236}">
                  <a16:creationId xmlns:a16="http://schemas.microsoft.com/office/drawing/2014/main" id="{CA52CFB9-9177-40A2-9D6B-88A0E07E8BEC}"/>
                </a:ext>
              </a:extLst>
            </p:cNvPr>
            <p:cNvSpPr>
              <a:spLocks noChangeArrowheads="1"/>
            </p:cNvSpPr>
            <p:nvPr/>
          </p:nvSpPr>
          <p:spPr bwMode="auto">
            <a:xfrm>
              <a:off x="1443" y="1404"/>
              <a:ext cx="2112"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FFFFFF"/>
                  </a:solidFill>
                  <a:effectLst/>
                  <a:latin typeface="Segoe UI" panose="020B0502040204020203" pitchFamily="34" charset="0"/>
                </a:rPr>
                <a:t>Recherche visant à caractériser l’état de santé lié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8" name="Rectangle 76">
              <a:extLst>
                <a:ext uri="{FF2B5EF4-FFF2-40B4-BE49-F238E27FC236}">
                  <a16:creationId xmlns:a16="http://schemas.microsoft.com/office/drawing/2014/main" id="{844FA2BF-0E86-4BAB-A0D9-9056966EEAB9}"/>
                </a:ext>
              </a:extLst>
            </p:cNvPr>
            <p:cNvSpPr>
              <a:spLocks noChangeArrowheads="1"/>
            </p:cNvSpPr>
            <p:nvPr/>
          </p:nvSpPr>
          <p:spPr bwMode="auto">
            <a:xfrm>
              <a:off x="1897" y="1536"/>
              <a:ext cx="1139"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FFFFFF"/>
                  </a:solidFill>
                  <a:effectLst/>
                  <a:latin typeface="Segoe UI" panose="020B0502040204020203" pitchFamily="34" charset="0"/>
                </a:rPr>
                <a:t>au cancer d’une personne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9" name="Rectangle 77">
              <a:extLst>
                <a:ext uri="{FF2B5EF4-FFF2-40B4-BE49-F238E27FC236}">
                  <a16:creationId xmlns:a16="http://schemas.microsoft.com/office/drawing/2014/main" id="{E04FFF56-F8D3-4C3B-92A2-B4CCF6974149}"/>
                </a:ext>
              </a:extLst>
            </p:cNvPr>
            <p:cNvSpPr>
              <a:spLocks noChangeArrowheads="1"/>
            </p:cNvSpPr>
            <p:nvPr/>
          </p:nvSpPr>
          <p:spPr bwMode="auto">
            <a:xfrm>
              <a:off x="3603" y="1404"/>
              <a:ext cx="2679"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FFFFFF"/>
                  </a:solidFill>
                  <a:effectLst/>
                  <a:latin typeface="Segoe UI" panose="020B0502040204020203" pitchFamily="34" charset="0"/>
                </a:rPr>
                <a:t>Recherche visant à modifier l’état de santé lié au cancer d’une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 name="Rectangle 78">
              <a:extLst>
                <a:ext uri="{FF2B5EF4-FFF2-40B4-BE49-F238E27FC236}">
                  <a16:creationId xmlns:a16="http://schemas.microsoft.com/office/drawing/2014/main" id="{F0671AA1-7CC4-4224-AE11-107D9D50752D}"/>
                </a:ext>
              </a:extLst>
            </p:cNvPr>
            <p:cNvSpPr>
              <a:spLocks noChangeArrowheads="1"/>
            </p:cNvSpPr>
            <p:nvPr/>
          </p:nvSpPr>
          <p:spPr bwMode="auto">
            <a:xfrm>
              <a:off x="3961" y="1536"/>
              <a:ext cx="1891"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FFFFFF"/>
                  </a:solidFill>
                  <a:effectLst/>
                  <a:latin typeface="Segoe UI" panose="020B0502040204020203" pitchFamily="34" charset="0"/>
                </a:rPr>
                <a:t>personne par la prévention ou le traitement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1" name="Line 79">
              <a:extLst>
                <a:ext uri="{FF2B5EF4-FFF2-40B4-BE49-F238E27FC236}">
                  <a16:creationId xmlns:a16="http://schemas.microsoft.com/office/drawing/2014/main" id="{69EF1FA5-6F7F-48B9-8FDB-4E9E1D45FC33}"/>
                </a:ext>
              </a:extLst>
            </p:cNvPr>
            <p:cNvSpPr>
              <a:spLocks noChangeShapeType="1"/>
            </p:cNvSpPr>
            <p:nvPr/>
          </p:nvSpPr>
          <p:spPr bwMode="auto">
            <a:xfrm>
              <a:off x="543" y="992"/>
              <a:ext cx="569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Rectangle 80">
              <a:extLst>
                <a:ext uri="{FF2B5EF4-FFF2-40B4-BE49-F238E27FC236}">
                  <a16:creationId xmlns:a16="http://schemas.microsoft.com/office/drawing/2014/main" id="{D036DE3B-4A15-4319-8C5A-99B82AF4513B}"/>
                </a:ext>
              </a:extLst>
            </p:cNvPr>
            <p:cNvSpPr>
              <a:spLocks noChangeArrowheads="1"/>
            </p:cNvSpPr>
            <p:nvPr/>
          </p:nvSpPr>
          <p:spPr bwMode="auto">
            <a:xfrm>
              <a:off x="543" y="992"/>
              <a:ext cx="5697"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Line 81">
              <a:extLst>
                <a:ext uri="{FF2B5EF4-FFF2-40B4-BE49-F238E27FC236}">
                  <a16:creationId xmlns:a16="http://schemas.microsoft.com/office/drawing/2014/main" id="{E0F6757B-F51A-409F-B0CB-F0FF25E49049}"/>
                </a:ext>
              </a:extLst>
            </p:cNvPr>
            <p:cNvSpPr>
              <a:spLocks noChangeShapeType="1"/>
            </p:cNvSpPr>
            <p:nvPr/>
          </p:nvSpPr>
          <p:spPr bwMode="auto">
            <a:xfrm>
              <a:off x="1396" y="1160"/>
              <a:ext cx="484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Rectangle 82">
              <a:extLst>
                <a:ext uri="{FF2B5EF4-FFF2-40B4-BE49-F238E27FC236}">
                  <a16:creationId xmlns:a16="http://schemas.microsoft.com/office/drawing/2014/main" id="{2CDB0318-A9B6-4ADA-B055-581AC373A340}"/>
                </a:ext>
              </a:extLst>
            </p:cNvPr>
            <p:cNvSpPr>
              <a:spLocks noChangeArrowheads="1"/>
            </p:cNvSpPr>
            <p:nvPr/>
          </p:nvSpPr>
          <p:spPr bwMode="auto">
            <a:xfrm>
              <a:off x="1396" y="1160"/>
              <a:ext cx="4844"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Line 83">
              <a:extLst>
                <a:ext uri="{FF2B5EF4-FFF2-40B4-BE49-F238E27FC236}">
                  <a16:creationId xmlns:a16="http://schemas.microsoft.com/office/drawing/2014/main" id="{F9F0A43B-3FEA-4DE7-BF4F-DA5C5EBAE3B7}"/>
                </a:ext>
              </a:extLst>
            </p:cNvPr>
            <p:cNvSpPr>
              <a:spLocks noChangeShapeType="1"/>
            </p:cNvSpPr>
            <p:nvPr/>
          </p:nvSpPr>
          <p:spPr bwMode="auto">
            <a:xfrm>
              <a:off x="543" y="1685"/>
              <a:ext cx="569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Rectangle 84">
              <a:extLst>
                <a:ext uri="{FF2B5EF4-FFF2-40B4-BE49-F238E27FC236}">
                  <a16:creationId xmlns:a16="http://schemas.microsoft.com/office/drawing/2014/main" id="{3CE5C693-C23A-4ACB-8F41-7727D870D3ED}"/>
                </a:ext>
              </a:extLst>
            </p:cNvPr>
            <p:cNvSpPr>
              <a:spLocks noChangeArrowheads="1"/>
            </p:cNvSpPr>
            <p:nvPr/>
          </p:nvSpPr>
          <p:spPr bwMode="auto">
            <a:xfrm>
              <a:off x="543" y="1685"/>
              <a:ext cx="5697"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Line 85">
              <a:extLst>
                <a:ext uri="{FF2B5EF4-FFF2-40B4-BE49-F238E27FC236}">
                  <a16:creationId xmlns:a16="http://schemas.microsoft.com/office/drawing/2014/main" id="{B57E4AB7-570F-4C01-B796-30500B0962ED}"/>
                </a:ext>
              </a:extLst>
            </p:cNvPr>
            <p:cNvSpPr>
              <a:spLocks noChangeShapeType="1"/>
            </p:cNvSpPr>
            <p:nvPr/>
          </p:nvSpPr>
          <p:spPr bwMode="auto">
            <a:xfrm>
              <a:off x="543" y="1948"/>
              <a:ext cx="85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 name="Rectangle 86">
              <a:extLst>
                <a:ext uri="{FF2B5EF4-FFF2-40B4-BE49-F238E27FC236}">
                  <a16:creationId xmlns:a16="http://schemas.microsoft.com/office/drawing/2014/main" id="{8DF2CBA5-55BD-4B09-87CB-B1E2DF410AFA}"/>
                </a:ext>
              </a:extLst>
            </p:cNvPr>
            <p:cNvSpPr>
              <a:spLocks noChangeArrowheads="1"/>
            </p:cNvSpPr>
            <p:nvPr/>
          </p:nvSpPr>
          <p:spPr bwMode="auto">
            <a:xfrm>
              <a:off x="543" y="1948"/>
              <a:ext cx="853"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Line 87">
              <a:extLst>
                <a:ext uri="{FF2B5EF4-FFF2-40B4-BE49-F238E27FC236}">
                  <a16:creationId xmlns:a16="http://schemas.microsoft.com/office/drawing/2014/main" id="{CA1679B0-356A-49B8-8E8C-EA7BB1CD895B}"/>
                </a:ext>
              </a:extLst>
            </p:cNvPr>
            <p:cNvSpPr>
              <a:spLocks noChangeShapeType="1"/>
            </p:cNvSpPr>
            <p:nvPr/>
          </p:nvSpPr>
          <p:spPr bwMode="auto">
            <a:xfrm>
              <a:off x="543" y="2456"/>
              <a:ext cx="569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 name="Rectangle 88">
              <a:extLst>
                <a:ext uri="{FF2B5EF4-FFF2-40B4-BE49-F238E27FC236}">
                  <a16:creationId xmlns:a16="http://schemas.microsoft.com/office/drawing/2014/main" id="{3B6B31DE-18B7-4E79-B04A-90E9B4A8F8AB}"/>
                </a:ext>
              </a:extLst>
            </p:cNvPr>
            <p:cNvSpPr>
              <a:spLocks noChangeArrowheads="1"/>
            </p:cNvSpPr>
            <p:nvPr/>
          </p:nvSpPr>
          <p:spPr bwMode="auto">
            <a:xfrm>
              <a:off x="543" y="2456"/>
              <a:ext cx="5697"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Line 89">
              <a:extLst>
                <a:ext uri="{FF2B5EF4-FFF2-40B4-BE49-F238E27FC236}">
                  <a16:creationId xmlns:a16="http://schemas.microsoft.com/office/drawing/2014/main" id="{D6D7FBF4-EC4C-4707-900D-448ABE51130E}"/>
                </a:ext>
              </a:extLst>
            </p:cNvPr>
            <p:cNvSpPr>
              <a:spLocks noChangeShapeType="1"/>
            </p:cNvSpPr>
            <p:nvPr/>
          </p:nvSpPr>
          <p:spPr bwMode="auto">
            <a:xfrm>
              <a:off x="537" y="992"/>
              <a:ext cx="0" cy="196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 name="Rectangle 90">
              <a:extLst>
                <a:ext uri="{FF2B5EF4-FFF2-40B4-BE49-F238E27FC236}">
                  <a16:creationId xmlns:a16="http://schemas.microsoft.com/office/drawing/2014/main" id="{163047FC-FD27-4688-A8AD-45ACE0629665}"/>
                </a:ext>
              </a:extLst>
            </p:cNvPr>
            <p:cNvSpPr>
              <a:spLocks noChangeArrowheads="1"/>
            </p:cNvSpPr>
            <p:nvPr/>
          </p:nvSpPr>
          <p:spPr bwMode="auto">
            <a:xfrm>
              <a:off x="537" y="992"/>
              <a:ext cx="6" cy="196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Line 91">
              <a:extLst>
                <a:ext uri="{FF2B5EF4-FFF2-40B4-BE49-F238E27FC236}">
                  <a16:creationId xmlns:a16="http://schemas.microsoft.com/office/drawing/2014/main" id="{0B2E0893-4D83-4E3F-A824-72FB7111EAAF}"/>
                </a:ext>
              </a:extLst>
            </p:cNvPr>
            <p:cNvSpPr>
              <a:spLocks noChangeShapeType="1"/>
            </p:cNvSpPr>
            <p:nvPr/>
          </p:nvSpPr>
          <p:spPr bwMode="auto">
            <a:xfrm>
              <a:off x="1390" y="998"/>
              <a:ext cx="0" cy="195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 name="Rectangle 92">
              <a:extLst>
                <a:ext uri="{FF2B5EF4-FFF2-40B4-BE49-F238E27FC236}">
                  <a16:creationId xmlns:a16="http://schemas.microsoft.com/office/drawing/2014/main" id="{A99B181A-5C9B-4C2A-90CD-60A7A973C0AE}"/>
                </a:ext>
              </a:extLst>
            </p:cNvPr>
            <p:cNvSpPr>
              <a:spLocks noChangeArrowheads="1"/>
            </p:cNvSpPr>
            <p:nvPr/>
          </p:nvSpPr>
          <p:spPr bwMode="auto">
            <a:xfrm>
              <a:off x="1390" y="998"/>
              <a:ext cx="6" cy="195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Line 93">
              <a:extLst>
                <a:ext uri="{FF2B5EF4-FFF2-40B4-BE49-F238E27FC236}">
                  <a16:creationId xmlns:a16="http://schemas.microsoft.com/office/drawing/2014/main" id="{AC6F4B3A-FF91-4258-BE4F-33AB76873460}"/>
                </a:ext>
              </a:extLst>
            </p:cNvPr>
            <p:cNvSpPr>
              <a:spLocks noChangeShapeType="1"/>
            </p:cNvSpPr>
            <p:nvPr/>
          </p:nvSpPr>
          <p:spPr bwMode="auto">
            <a:xfrm>
              <a:off x="2446" y="1691"/>
              <a:ext cx="0" cy="77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 name="Rectangle 94">
              <a:extLst>
                <a:ext uri="{FF2B5EF4-FFF2-40B4-BE49-F238E27FC236}">
                  <a16:creationId xmlns:a16="http://schemas.microsoft.com/office/drawing/2014/main" id="{ED69C9A7-8C8F-4F71-8AC2-6C587201FBF5}"/>
                </a:ext>
              </a:extLst>
            </p:cNvPr>
            <p:cNvSpPr>
              <a:spLocks noChangeArrowheads="1"/>
            </p:cNvSpPr>
            <p:nvPr/>
          </p:nvSpPr>
          <p:spPr bwMode="auto">
            <a:xfrm>
              <a:off x="2446" y="1691"/>
              <a:ext cx="6" cy="77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Line 95">
              <a:extLst>
                <a:ext uri="{FF2B5EF4-FFF2-40B4-BE49-F238E27FC236}">
                  <a16:creationId xmlns:a16="http://schemas.microsoft.com/office/drawing/2014/main" id="{82B610CA-0AF2-4A47-8DAD-3CE120D9126E}"/>
                </a:ext>
              </a:extLst>
            </p:cNvPr>
            <p:cNvSpPr>
              <a:spLocks noChangeShapeType="1"/>
            </p:cNvSpPr>
            <p:nvPr/>
          </p:nvSpPr>
          <p:spPr bwMode="auto">
            <a:xfrm>
              <a:off x="3400" y="1166"/>
              <a:ext cx="0" cy="179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 name="Rectangle 96">
              <a:extLst>
                <a:ext uri="{FF2B5EF4-FFF2-40B4-BE49-F238E27FC236}">
                  <a16:creationId xmlns:a16="http://schemas.microsoft.com/office/drawing/2014/main" id="{6CD9ED79-ABF1-4BE5-8846-129941D72766}"/>
                </a:ext>
              </a:extLst>
            </p:cNvPr>
            <p:cNvSpPr>
              <a:spLocks noChangeArrowheads="1"/>
            </p:cNvSpPr>
            <p:nvPr/>
          </p:nvSpPr>
          <p:spPr bwMode="auto">
            <a:xfrm>
              <a:off x="3400" y="1166"/>
              <a:ext cx="6" cy="179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Line 97">
              <a:extLst>
                <a:ext uri="{FF2B5EF4-FFF2-40B4-BE49-F238E27FC236}">
                  <a16:creationId xmlns:a16="http://schemas.microsoft.com/office/drawing/2014/main" id="{7BD72A7B-27FB-47FD-9FEA-E00A5CCC0E7F}"/>
                </a:ext>
              </a:extLst>
            </p:cNvPr>
            <p:cNvSpPr>
              <a:spLocks noChangeShapeType="1"/>
            </p:cNvSpPr>
            <p:nvPr/>
          </p:nvSpPr>
          <p:spPr bwMode="auto">
            <a:xfrm>
              <a:off x="4372" y="1691"/>
              <a:ext cx="0" cy="77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 name="Rectangle 98">
              <a:extLst>
                <a:ext uri="{FF2B5EF4-FFF2-40B4-BE49-F238E27FC236}">
                  <a16:creationId xmlns:a16="http://schemas.microsoft.com/office/drawing/2014/main" id="{D4980A10-0D47-43F4-96E2-F9DF2CE63E77}"/>
                </a:ext>
              </a:extLst>
            </p:cNvPr>
            <p:cNvSpPr>
              <a:spLocks noChangeArrowheads="1"/>
            </p:cNvSpPr>
            <p:nvPr/>
          </p:nvSpPr>
          <p:spPr bwMode="auto">
            <a:xfrm>
              <a:off x="4372" y="1691"/>
              <a:ext cx="6" cy="77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Line 99">
              <a:extLst>
                <a:ext uri="{FF2B5EF4-FFF2-40B4-BE49-F238E27FC236}">
                  <a16:creationId xmlns:a16="http://schemas.microsoft.com/office/drawing/2014/main" id="{4689E674-0C1A-400D-A0B4-2DD4CD1DD257}"/>
                </a:ext>
              </a:extLst>
            </p:cNvPr>
            <p:cNvSpPr>
              <a:spLocks noChangeShapeType="1"/>
            </p:cNvSpPr>
            <p:nvPr/>
          </p:nvSpPr>
          <p:spPr bwMode="auto">
            <a:xfrm>
              <a:off x="5273" y="1691"/>
              <a:ext cx="0" cy="77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 name="Rectangle 100">
              <a:extLst>
                <a:ext uri="{FF2B5EF4-FFF2-40B4-BE49-F238E27FC236}">
                  <a16:creationId xmlns:a16="http://schemas.microsoft.com/office/drawing/2014/main" id="{0BD28A7B-AA52-47F1-9F1A-0476F3C6629D}"/>
                </a:ext>
              </a:extLst>
            </p:cNvPr>
            <p:cNvSpPr>
              <a:spLocks noChangeArrowheads="1"/>
            </p:cNvSpPr>
            <p:nvPr/>
          </p:nvSpPr>
          <p:spPr bwMode="auto">
            <a:xfrm>
              <a:off x="5273" y="1691"/>
              <a:ext cx="6" cy="77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Line 101">
              <a:extLst>
                <a:ext uri="{FF2B5EF4-FFF2-40B4-BE49-F238E27FC236}">
                  <a16:creationId xmlns:a16="http://schemas.microsoft.com/office/drawing/2014/main" id="{FE86DDD8-74EF-4592-A12C-02580F6CF096}"/>
                </a:ext>
              </a:extLst>
            </p:cNvPr>
            <p:cNvSpPr>
              <a:spLocks noChangeShapeType="1"/>
            </p:cNvSpPr>
            <p:nvPr/>
          </p:nvSpPr>
          <p:spPr bwMode="auto">
            <a:xfrm>
              <a:off x="543" y="2951"/>
              <a:ext cx="569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 name="Rectangle 102">
              <a:extLst>
                <a:ext uri="{FF2B5EF4-FFF2-40B4-BE49-F238E27FC236}">
                  <a16:creationId xmlns:a16="http://schemas.microsoft.com/office/drawing/2014/main" id="{BEB21C4C-3A78-44F2-8777-D994E0CFC41F}"/>
                </a:ext>
              </a:extLst>
            </p:cNvPr>
            <p:cNvSpPr>
              <a:spLocks noChangeArrowheads="1"/>
            </p:cNvSpPr>
            <p:nvPr/>
          </p:nvSpPr>
          <p:spPr bwMode="auto">
            <a:xfrm>
              <a:off x="543" y="2951"/>
              <a:ext cx="5697"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Line 103">
              <a:extLst>
                <a:ext uri="{FF2B5EF4-FFF2-40B4-BE49-F238E27FC236}">
                  <a16:creationId xmlns:a16="http://schemas.microsoft.com/office/drawing/2014/main" id="{EB5BE291-A588-4665-912A-7A252D749476}"/>
                </a:ext>
              </a:extLst>
            </p:cNvPr>
            <p:cNvSpPr>
              <a:spLocks noChangeShapeType="1"/>
            </p:cNvSpPr>
            <p:nvPr/>
          </p:nvSpPr>
          <p:spPr bwMode="auto">
            <a:xfrm>
              <a:off x="6234" y="998"/>
              <a:ext cx="0" cy="195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 name="Rectangle 104">
              <a:extLst>
                <a:ext uri="{FF2B5EF4-FFF2-40B4-BE49-F238E27FC236}">
                  <a16:creationId xmlns:a16="http://schemas.microsoft.com/office/drawing/2014/main" id="{DBD854A9-DFC9-4250-9D10-762611985EA7}"/>
                </a:ext>
              </a:extLst>
            </p:cNvPr>
            <p:cNvSpPr>
              <a:spLocks noChangeArrowheads="1"/>
            </p:cNvSpPr>
            <p:nvPr/>
          </p:nvSpPr>
          <p:spPr bwMode="auto">
            <a:xfrm>
              <a:off x="6234" y="998"/>
              <a:ext cx="6" cy="195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p:txBody>
          <a:bodyPr>
            <a:normAutofit fontScale="85000" lnSpcReduction="20000"/>
          </a:bodyPr>
          <a:lstStyle/>
          <a:p>
            <a:r>
              <a:rPr lang="fr-CA" dirty="0"/>
              <a:t>L’« investissement dans la recherche sur le cancer » se rapporte au financement direct des projets de recherche qui ont été administrés par des organismes dont les données fournies ont servi à l’étude. Tous les projets ont fait l’objet d’une certaine forme d’examen par des pairs.</a:t>
            </a:r>
          </a:p>
          <a:p>
            <a:r>
              <a:rPr lang="fr-CA" dirty="0"/>
              <a:t>Pour chaque projet, les investissements sont fondés sur un calcul proportionnel qui suppose que les fonds du projet ont été payés en versements mensuels égaux conformément aux dates de début et de fin du projet. Le financement des projets a été calculé pour la période allant du 1</a:t>
            </a:r>
            <a:r>
              <a:rPr lang="fr-CA" baseline="30000" dirty="0"/>
              <a:t>er</a:t>
            </a:r>
            <a:r>
              <a:rPr lang="fr-CA" dirty="0"/>
              <a:t> janvier 2005 au 31 décembre 2016 et analysé en fonction de trois périodes de quatre ans (soit 2005-2008, 2009-2012 et 2013‑2016). </a:t>
            </a:r>
          </a:p>
          <a:p>
            <a:r>
              <a:rPr lang="fr-CA" dirty="0"/>
              <a:t>Les budgets des projets ont été pondérés selon leur degré de pertinence par rapport à la recherche translationnelle sur le cancer et affectés à la modalité pertinente du cadre conceptuel. </a:t>
            </a:r>
          </a:p>
          <a:p>
            <a:endParaRPr lang="en-US" dirty="0"/>
          </a:p>
        </p:txBody>
      </p:sp>
      <p:sp>
        <p:nvSpPr>
          <p:cNvPr id="10242" name="Title 1"/>
          <p:cNvSpPr>
            <a:spLocks noGrp="1"/>
          </p:cNvSpPr>
          <p:nvPr>
            <p:ph type="title"/>
          </p:nvPr>
        </p:nvSpPr>
        <p:spPr/>
        <p:txBody>
          <a:bodyPr/>
          <a:lstStyle/>
          <a:p>
            <a:r>
              <a:rPr lang="en-US" dirty="0"/>
              <a:t>Conventions </a:t>
            </a:r>
            <a:r>
              <a:rPr lang="en-US" dirty="0" err="1"/>
              <a:t>d’établissement</a:t>
            </a:r>
            <a:r>
              <a:rPr lang="en-US" dirty="0"/>
              <a:t> de rapport</a:t>
            </a:r>
          </a:p>
        </p:txBody>
      </p:sp>
      <p:sp>
        <p:nvSpPr>
          <p:cNvPr id="2" name="Slide Number Placeholder 1">
            <a:extLst>
              <a:ext uri="{FF2B5EF4-FFF2-40B4-BE49-F238E27FC236}">
                <a16:creationId xmlns:a16="http://schemas.microsoft.com/office/drawing/2014/main" id="{7CC7C076-587B-4ADF-8497-8B3427DC84C7}"/>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7</a:t>
            </a:fld>
            <a:endParaRPr lang="en-US"/>
          </a:p>
        </p:txBody>
      </p:sp>
      <p:sp>
        <p:nvSpPr>
          <p:cNvPr id="4" name="TextBox 3"/>
          <p:cNvSpPr txBox="1"/>
          <p:nvPr/>
        </p:nvSpPr>
        <p:spPr>
          <a:xfrm>
            <a:off x="10056440" y="6309320"/>
            <a:ext cx="288032" cy="369332"/>
          </a:xfrm>
          <a:prstGeom prst="rect">
            <a:avLst/>
          </a:prstGeom>
          <a:noFill/>
        </p:spPr>
        <p:txBody>
          <a:bodyPr wrap="square" rtlCol="0">
            <a:spAutoFit/>
          </a:bodyPr>
          <a:lstStyle/>
          <a:p>
            <a:r>
              <a:rPr lang="en-US" dirty="0">
                <a:solidFill>
                  <a:schemeClr val="bg1"/>
                </a:solidFill>
              </a:rPr>
              <a:t>8</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2"/>
          <p:cNvSpPr>
            <a:spLocks noGrp="1"/>
          </p:cNvSpPr>
          <p:nvPr>
            <p:ph idx="1"/>
          </p:nvPr>
        </p:nvSpPr>
        <p:spPr/>
        <p:txBody>
          <a:bodyPr>
            <a:normAutofit fontScale="77500" lnSpcReduction="20000"/>
          </a:bodyPr>
          <a:lstStyle/>
          <a:p>
            <a:r>
              <a:rPr lang="fr-CA" dirty="0"/>
              <a:t>Les recherches menées par l’industrie ne font pas partie de la base de données de l’ECRC, mais elles représentent probablement une grande part des investissements consentis aux étapes initiales de la recherche translationnelle, notamment celle sur les médicaments. Les fondations d’hôpitaux et les organismes de financement de la recherche sur le cancer provenant de l’extérieur du pays sont également des sources de financement pour les projets de recherche translationnelle sur le cancer qui ne sont pas prises en considération dans le rapport.</a:t>
            </a:r>
          </a:p>
          <a:p>
            <a:r>
              <a:rPr lang="fr-CA" dirty="0"/>
              <a:t>Puisque la BC Cancer Agency n’a pas fourni de données à l’ECRC pendant la période de déclaration, les chiffres </a:t>
            </a:r>
            <a:r>
              <a:rPr lang="fr-FR" dirty="0"/>
              <a:t>relatifs à l’investissement pour </a:t>
            </a:r>
            <a:r>
              <a:rPr lang="fr-CA" dirty="0"/>
              <a:t>la Colombie-Britannique pourraient sous-représenter le </a:t>
            </a:r>
            <a:r>
              <a:rPr lang="fr-FR" dirty="0"/>
              <a:t>financement alloué aux </a:t>
            </a:r>
            <a:r>
              <a:rPr lang="fr-CA" dirty="0"/>
              <a:t>étapes initiales de la recherche translationnelle dans cette province.</a:t>
            </a:r>
          </a:p>
          <a:p>
            <a:r>
              <a:rPr lang="fr-CA" dirty="0"/>
              <a:t>La classification des projets dépend fortement de la qualité des descriptions de recherche fournies par les organismes de financement. </a:t>
            </a:r>
          </a:p>
        </p:txBody>
      </p:sp>
      <p:sp>
        <p:nvSpPr>
          <p:cNvPr id="11266" name="Title 1"/>
          <p:cNvSpPr>
            <a:spLocks noGrp="1"/>
          </p:cNvSpPr>
          <p:nvPr>
            <p:ph type="title"/>
          </p:nvPr>
        </p:nvSpPr>
        <p:spPr/>
        <p:txBody>
          <a:bodyPr/>
          <a:lstStyle/>
          <a:p>
            <a:r>
              <a:rPr lang="en-US" dirty="0" err="1"/>
              <a:t>Limites</a:t>
            </a:r>
            <a:endParaRPr lang="en-US" dirty="0"/>
          </a:p>
        </p:txBody>
      </p:sp>
      <p:sp>
        <p:nvSpPr>
          <p:cNvPr id="2" name="Slide Number Placeholder 1">
            <a:extLst>
              <a:ext uri="{FF2B5EF4-FFF2-40B4-BE49-F238E27FC236}">
                <a16:creationId xmlns:a16="http://schemas.microsoft.com/office/drawing/2014/main" id="{547F3CB0-FD98-4BA4-AA71-E3EBAD7A7742}"/>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8</a:t>
            </a:fld>
            <a:endParaRPr lang="en-US"/>
          </a:p>
        </p:txBody>
      </p:sp>
      <p:sp>
        <p:nvSpPr>
          <p:cNvPr id="4" name="TextBox 3"/>
          <p:cNvSpPr txBox="1"/>
          <p:nvPr/>
        </p:nvSpPr>
        <p:spPr>
          <a:xfrm>
            <a:off x="10056440" y="6309320"/>
            <a:ext cx="288032" cy="369332"/>
          </a:xfrm>
          <a:prstGeom prst="rect">
            <a:avLst/>
          </a:prstGeom>
          <a:noFill/>
        </p:spPr>
        <p:txBody>
          <a:bodyPr wrap="square" rtlCol="0">
            <a:spAutoFit/>
          </a:bodyPr>
          <a:lstStyle/>
          <a:p>
            <a:r>
              <a:rPr lang="en-US" dirty="0">
                <a:solidFill>
                  <a:schemeClr val="bg1"/>
                </a:solidFill>
              </a:rPr>
              <a:t>9</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r>
              <a:rPr lang="fr-FR" dirty="0"/>
              <a:t>De 2005 à 2016, 2,3 milliards de dollars ont été investis dans les étapes initiales de la recherche translationnelle sur le cancer. Cela représente près de 40 % de l’investissement total dans la recherche sur le cancer. Il y avait 8 979 projets comportant au moins une composante de recherche translationnelle.</a:t>
            </a:r>
          </a:p>
          <a:p>
            <a:r>
              <a:rPr lang="fr-FR" dirty="0"/>
              <a:t>L’augmentation substantielle de l’investissement en 2009 s’explique par la montée en puissance de l’Institut ontarien de recherche sur le cancer (IORC) ainsi que par l’investissement accru dans les programmes ciblant des initiatives majeures administrées par la Fondation canadienne pour l’innovation (FCI).</a:t>
            </a:r>
          </a:p>
          <a:p>
            <a:r>
              <a:rPr lang="fr-FR" dirty="0"/>
              <a:t>Bien que l’investissement ait suivi la tendance générale dans la recherche sur le cancer, l’investissement dans la recherche translationnelle a été maintenu, représentant 49 % de l’investissement total dans la recherche sur le cancer en 2016, contre 34 % en 2005.</a:t>
            </a:r>
          </a:p>
          <a:p>
            <a:r>
              <a:rPr lang="fr-FR" dirty="0"/>
              <a:t>La croissance des investissements de 2005-2008 à 2013-2016 est en grande partie attribuable à l’investissement accru dans la recherche sur les agents (</a:t>
            </a:r>
            <a:r>
              <a:rPr lang="en-US" dirty="0" err="1"/>
              <a:t>médicaments</a:t>
            </a:r>
            <a:r>
              <a:rPr lang="en-US" dirty="0"/>
              <a:t> et </a:t>
            </a:r>
            <a:r>
              <a:rPr lang="en-US" dirty="0" err="1"/>
              <a:t>produits</a:t>
            </a:r>
            <a:r>
              <a:rPr lang="en-US" dirty="0"/>
              <a:t> </a:t>
            </a:r>
            <a:r>
              <a:rPr lang="en-US" dirty="0" err="1"/>
              <a:t>biologiques</a:t>
            </a:r>
            <a:r>
              <a:rPr lang="en-US" dirty="0"/>
              <a:t>) </a:t>
            </a:r>
            <a:r>
              <a:rPr lang="fr-FR" dirty="0"/>
              <a:t>et sur l’évaluation des risques fondée sur des échantillons biologiques.</a:t>
            </a:r>
            <a:endParaRPr lang="en-US" dirty="0"/>
          </a:p>
        </p:txBody>
      </p:sp>
      <p:sp>
        <p:nvSpPr>
          <p:cNvPr id="2" name="Title 1"/>
          <p:cNvSpPr>
            <a:spLocks noGrp="1"/>
          </p:cNvSpPr>
          <p:nvPr>
            <p:ph type="title"/>
          </p:nvPr>
        </p:nvSpPr>
        <p:spPr/>
        <p:txBody>
          <a:bodyPr/>
          <a:lstStyle/>
          <a:p>
            <a:r>
              <a:rPr lang="en-US" dirty="0"/>
              <a:t>A1. INVESTISSEMENT GLOBAL</a:t>
            </a:r>
          </a:p>
        </p:txBody>
      </p:sp>
      <p:sp>
        <p:nvSpPr>
          <p:cNvPr id="5" name="Slide Number Placeholder 4">
            <a:extLst>
              <a:ext uri="{FF2B5EF4-FFF2-40B4-BE49-F238E27FC236}">
                <a16:creationId xmlns:a16="http://schemas.microsoft.com/office/drawing/2014/main" id="{00C8061E-4660-49FD-B451-2A8088BC72FA}"/>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9</a:t>
            </a:fld>
            <a:endParaRPr lang="en-US"/>
          </a:p>
        </p:txBody>
      </p:sp>
      <p:sp>
        <p:nvSpPr>
          <p:cNvPr id="4" name="TextBox 3"/>
          <p:cNvSpPr txBox="1"/>
          <p:nvPr/>
        </p:nvSpPr>
        <p:spPr>
          <a:xfrm>
            <a:off x="9912424" y="6309320"/>
            <a:ext cx="576064" cy="369332"/>
          </a:xfrm>
          <a:prstGeom prst="rect">
            <a:avLst/>
          </a:prstGeom>
          <a:noFill/>
        </p:spPr>
        <p:txBody>
          <a:bodyPr wrap="square" rtlCol="0">
            <a:spAutoFit/>
          </a:bodyPr>
          <a:lstStyle/>
          <a:p>
            <a:pPr algn="ctr"/>
            <a:r>
              <a:rPr lang="en-US" dirty="0">
                <a:solidFill>
                  <a:schemeClr val="bg1"/>
                </a:solidFill>
              </a:rPr>
              <a:t>10</a:t>
            </a:r>
          </a:p>
        </p:txBody>
      </p:sp>
    </p:spTree>
    <p:extLst>
      <p:ext uri="{BB962C8B-B14F-4D97-AF65-F5344CB8AC3E}">
        <p14:creationId xmlns:p14="http://schemas.microsoft.com/office/powerpoint/2010/main" val="42015071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Office Theme">
  <a:themeElements>
    <a:clrScheme name="Custom 22">
      <a:dk1>
        <a:srgbClr val="404040"/>
      </a:dk1>
      <a:lt1>
        <a:sysClr val="window" lastClr="FFFFFF"/>
      </a:lt1>
      <a:dk2>
        <a:srgbClr val="404040"/>
      </a:dk2>
      <a:lt2>
        <a:srgbClr val="FFFFFF"/>
      </a:lt2>
      <a:accent1>
        <a:srgbClr val="00487F"/>
      </a:accent1>
      <a:accent2>
        <a:srgbClr val="FDBC5F"/>
      </a:accent2>
      <a:accent3>
        <a:srgbClr val="4472C4"/>
      </a:accent3>
      <a:accent4>
        <a:srgbClr val="F37321"/>
      </a:accent4>
      <a:accent5>
        <a:srgbClr val="0FAE84"/>
      </a:accent5>
      <a:accent6>
        <a:srgbClr val="6E93B7"/>
      </a:accent6>
      <a:hlink>
        <a:srgbClr val="FDBC5F"/>
      </a:hlink>
      <a:folHlink>
        <a:srgbClr val="FDBC5F"/>
      </a:folHlink>
    </a:clrScheme>
    <a:fontScheme name="Custom 2">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370</TotalTime>
  <Words>2738</Words>
  <Application>Microsoft Office PowerPoint</Application>
  <PresentationFormat>Widescreen</PresentationFormat>
  <Paragraphs>167</Paragraphs>
  <Slides>29</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Gill Sans</vt:lpstr>
      <vt:lpstr>Segoe Pro</vt:lpstr>
      <vt:lpstr>Segoe UI</vt:lpstr>
      <vt:lpstr>Wingdings</vt:lpstr>
      <vt:lpstr>Office Theme</vt:lpstr>
      <vt:lpstr>Investissements dans la recherche translationnelle sur le cancer au Canada de 2005 à 2016</vt:lpstr>
      <vt:lpstr>Introduction</vt:lpstr>
      <vt:lpstr>Pourquoi faire rapport de ces investissements?</vt:lpstr>
      <vt:lpstr>Continuum de la recherche translationnelle [1]</vt:lpstr>
      <vt:lpstr>Méthodologie</vt:lpstr>
      <vt:lpstr>PowerPoint Presentation</vt:lpstr>
      <vt:lpstr>Conventions d’établissement de rapport</vt:lpstr>
      <vt:lpstr>Limites</vt:lpstr>
      <vt:lpstr>A1. INVESTISSEMENT GLOBAL</vt:lpstr>
      <vt:lpstr>A2. INVESTISSEMENT GLOBAL</vt:lpstr>
      <vt:lpstr>PowerPoint Presentation</vt:lpstr>
      <vt:lpstr>PowerPoint Presentation</vt:lpstr>
      <vt:lpstr>PowerPoint Presentation</vt:lpstr>
      <vt:lpstr>PowerPoint Presentation</vt:lpstr>
      <vt:lpstr>PowerPoint Presentation</vt:lpstr>
      <vt:lpstr>B. Investissements prOPRES AUX organismes</vt:lpstr>
      <vt:lpstr>PowerPoint Presentation</vt:lpstr>
      <vt:lpstr>PowerPoint Presentation</vt:lpstr>
      <vt:lpstr>C. Investissements par siège de cancer</vt:lpstr>
      <vt:lpstr>PowerPoint Presentation</vt:lpstr>
      <vt:lpstr>D. Chercheurs principaux désignés</vt:lpstr>
      <vt:lpstr>PowerPoint Presentation</vt:lpstr>
      <vt:lpstr>PowerPoint Presentation</vt:lpstr>
      <vt:lpstr>PowerPoint Presentation</vt:lpstr>
      <vt:lpstr>E1. Investissement par province</vt:lpstr>
      <vt:lpstr>E2. Investissement par province</vt:lpstr>
      <vt:lpstr>PowerPoint Presentation</vt:lpstr>
      <vt:lpstr>Information supplémentaire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Kimberly Badovinac</dc:creator>
  <cp:lastModifiedBy>Kimberly Badovinac</cp:lastModifiedBy>
  <cp:revision>69</cp:revision>
  <dcterms:created xsi:type="dcterms:W3CDTF">2019-03-06T10:58:11Z</dcterms:created>
  <dcterms:modified xsi:type="dcterms:W3CDTF">2020-08-05T16:04:25Z</dcterms:modified>
</cp:coreProperties>
</file>